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3"/>
  </p:notesMasterIdLst>
  <p:sldIdLst>
    <p:sldId id="29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13" r:id="rId13"/>
    <p:sldId id="314" r:id="rId14"/>
    <p:sldId id="256" r:id="rId15"/>
    <p:sldId id="269" r:id="rId16"/>
    <p:sldId id="268" r:id="rId17"/>
    <p:sldId id="276" r:id="rId18"/>
    <p:sldId id="270" r:id="rId19"/>
    <p:sldId id="271" r:id="rId20"/>
    <p:sldId id="272" r:id="rId21"/>
    <p:sldId id="257" r:id="rId22"/>
    <p:sldId id="261" r:id="rId23"/>
    <p:sldId id="258" r:id="rId24"/>
    <p:sldId id="259" r:id="rId25"/>
    <p:sldId id="260" r:id="rId26"/>
    <p:sldId id="262" r:id="rId27"/>
    <p:sldId id="263" r:id="rId28"/>
    <p:sldId id="264" r:id="rId29"/>
    <p:sldId id="265" r:id="rId30"/>
    <p:sldId id="266" r:id="rId31"/>
    <p:sldId id="267" r:id="rId32"/>
    <p:sldId id="273" r:id="rId33"/>
    <p:sldId id="274" r:id="rId34"/>
    <p:sldId id="275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315" r:id="rId45"/>
    <p:sldId id="316" r:id="rId46"/>
    <p:sldId id="317" r:id="rId47"/>
    <p:sldId id="318" r:id="rId48"/>
    <p:sldId id="306" r:id="rId49"/>
    <p:sldId id="308" r:id="rId50"/>
    <p:sldId id="309" r:id="rId51"/>
    <p:sldId id="322" r:id="rId52"/>
    <p:sldId id="319" r:id="rId53"/>
    <p:sldId id="320" r:id="rId54"/>
    <p:sldId id="321" r:id="rId55"/>
    <p:sldId id="286" r:id="rId56"/>
    <p:sldId id="287" r:id="rId57"/>
    <p:sldId id="288" r:id="rId58"/>
    <p:sldId id="289" r:id="rId59"/>
    <p:sldId id="296" r:id="rId60"/>
    <p:sldId id="291" r:id="rId61"/>
    <p:sldId id="292" r:id="rId62"/>
    <p:sldId id="293" r:id="rId63"/>
    <p:sldId id="295" r:id="rId64"/>
    <p:sldId id="299" r:id="rId65"/>
    <p:sldId id="297" r:id="rId66"/>
    <p:sldId id="298" r:id="rId67"/>
    <p:sldId id="300" r:id="rId68"/>
    <p:sldId id="301" r:id="rId69"/>
    <p:sldId id="302" r:id="rId70"/>
    <p:sldId id="303" r:id="rId71"/>
    <p:sldId id="304" r:id="rId72"/>
    <p:sldId id="305" r:id="rId73"/>
    <p:sldId id="323" r:id="rId74"/>
    <p:sldId id="324" r:id="rId75"/>
    <p:sldId id="325" r:id="rId76"/>
    <p:sldId id="326" r:id="rId77"/>
    <p:sldId id="327" r:id="rId78"/>
    <p:sldId id="338" r:id="rId79"/>
    <p:sldId id="339" r:id="rId80"/>
    <p:sldId id="340" r:id="rId81"/>
    <p:sldId id="342" r:id="rId82"/>
    <p:sldId id="343" r:id="rId83"/>
    <p:sldId id="345" r:id="rId84"/>
    <p:sldId id="349" r:id="rId85"/>
    <p:sldId id="350" r:id="rId86"/>
    <p:sldId id="351" r:id="rId87"/>
    <p:sldId id="347" r:id="rId88"/>
    <p:sldId id="352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28" r:id="rId107"/>
    <p:sldId id="330" r:id="rId108"/>
    <p:sldId id="331" r:id="rId109"/>
    <p:sldId id="332" r:id="rId110"/>
    <p:sldId id="333" r:id="rId111"/>
    <p:sldId id="312" r:id="rId1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2774FF-80E0-46F8-8061-AA44FDAA118A}">
          <p14:sldIdLst>
            <p14:sldId id="290"/>
            <p14:sldId id="371"/>
            <p14:sldId id="372"/>
            <p14:sldId id="373"/>
            <p14:sldId id="374"/>
            <p14:sldId id="375"/>
            <p14:sldId id="376"/>
            <p14:sldId id="377"/>
            <p14:sldId id="313"/>
            <p14:sldId id="314"/>
            <p14:sldId id="256"/>
            <p14:sldId id="269"/>
            <p14:sldId id="268"/>
            <p14:sldId id="276"/>
            <p14:sldId id="270"/>
            <p14:sldId id="271"/>
            <p14:sldId id="272"/>
            <p14:sldId id="257"/>
            <p14:sldId id="261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315"/>
            <p14:sldId id="316"/>
            <p14:sldId id="317"/>
            <p14:sldId id="318"/>
            <p14:sldId id="306"/>
            <p14:sldId id="308"/>
            <p14:sldId id="309"/>
            <p14:sldId id="322"/>
            <p14:sldId id="319"/>
            <p14:sldId id="320"/>
            <p14:sldId id="321"/>
            <p14:sldId id="286"/>
            <p14:sldId id="287"/>
            <p14:sldId id="288"/>
            <p14:sldId id="289"/>
            <p14:sldId id="296"/>
            <p14:sldId id="291"/>
            <p14:sldId id="292"/>
            <p14:sldId id="293"/>
            <p14:sldId id="295"/>
            <p14:sldId id="299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  <p14:sldId id="323"/>
            <p14:sldId id="324"/>
            <p14:sldId id="325"/>
            <p14:sldId id="326"/>
            <p14:sldId id="327"/>
            <p14:sldId id="338"/>
            <p14:sldId id="339"/>
            <p14:sldId id="340"/>
            <p14:sldId id="342"/>
            <p14:sldId id="343"/>
            <p14:sldId id="345"/>
            <p14:sldId id="349"/>
            <p14:sldId id="350"/>
            <p14:sldId id="351"/>
            <p14:sldId id="347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28"/>
            <p14:sldId id="330"/>
            <p14:sldId id="331"/>
            <p14:sldId id="332"/>
            <p14:sldId id="333"/>
          </p14:sldIdLst>
        </p14:section>
        <p14:section name="Untitled Section" id="{E8884AC7-883A-4B2E-A453-E544CB115814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7E770B-4DDF-474A-9E34-0F20B8FB5539}" v="1" dt="2021-11-22T15:07:54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2" autoAdjust="0"/>
    <p:restoredTop sz="83392" autoAdjust="0"/>
  </p:normalViewPr>
  <p:slideViewPr>
    <p:cSldViewPr snapToGrid="0">
      <p:cViewPr varScale="1">
        <p:scale>
          <a:sx n="61" d="100"/>
          <a:sy n="61" d="100"/>
        </p:scale>
        <p:origin x="20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19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y" userId="51590b7b-a373-4bbe-8e38-44e726520488" providerId="ADAL" clId="{757E770B-4DDF-474A-9E34-0F20B8FB5539}"/>
    <pc:docChg chg="custSel modSld">
      <pc:chgData name="Nguyen Thi Thuy" userId="51590b7b-a373-4bbe-8e38-44e726520488" providerId="ADAL" clId="{757E770B-4DDF-474A-9E34-0F20B8FB5539}" dt="2021-11-22T15:07:59.222" v="28" actId="14100"/>
      <pc:docMkLst>
        <pc:docMk/>
      </pc:docMkLst>
      <pc:sldChg chg="modSp mod">
        <pc:chgData name="Nguyen Thi Thuy" userId="51590b7b-a373-4bbe-8e38-44e726520488" providerId="ADAL" clId="{757E770B-4DDF-474A-9E34-0F20B8FB5539}" dt="2021-11-22T09:29:09.382" v="19" actId="20577"/>
        <pc:sldMkLst>
          <pc:docMk/>
          <pc:sldMk cId="1944206875" sldId="265"/>
        </pc:sldMkLst>
        <pc:spChg chg="mod">
          <ac:chgData name="Nguyen Thi Thuy" userId="51590b7b-a373-4bbe-8e38-44e726520488" providerId="ADAL" clId="{757E770B-4DDF-474A-9E34-0F20B8FB5539}" dt="2021-11-22T09:29:09.382" v="19" actId="20577"/>
          <ac:spMkLst>
            <pc:docMk/>
            <pc:sldMk cId="1944206875" sldId="265"/>
            <ac:spMk id="6" creationId="{BB5B5D58-CD45-4F4D-A2C8-7851AD2E80A8}"/>
          </ac:spMkLst>
        </pc:spChg>
      </pc:sldChg>
      <pc:sldChg chg="modSp mod">
        <pc:chgData name="Nguyen Thi Thuy" userId="51590b7b-a373-4bbe-8e38-44e726520488" providerId="ADAL" clId="{757E770B-4DDF-474A-9E34-0F20B8FB5539}" dt="2021-11-22T09:11:07.418" v="5" actId="1076"/>
        <pc:sldMkLst>
          <pc:docMk/>
          <pc:sldMk cId="1152094904" sldId="269"/>
        </pc:sldMkLst>
        <pc:picChg chg="mod">
          <ac:chgData name="Nguyen Thi Thuy" userId="51590b7b-a373-4bbe-8e38-44e726520488" providerId="ADAL" clId="{757E770B-4DDF-474A-9E34-0F20B8FB5539}" dt="2021-11-22T09:11:07.418" v="5" actId="1076"/>
          <ac:picMkLst>
            <pc:docMk/>
            <pc:sldMk cId="1152094904" sldId="269"/>
            <ac:picMk id="6" creationId="{E1B2BFA6-ABC8-421B-9327-52EB3F804193}"/>
          </ac:picMkLst>
        </pc:picChg>
      </pc:sldChg>
      <pc:sldChg chg="modSp mod">
        <pc:chgData name="Nguyen Thi Thuy" userId="51590b7b-a373-4bbe-8e38-44e726520488" providerId="ADAL" clId="{757E770B-4DDF-474A-9E34-0F20B8FB5539}" dt="2021-11-22T08:54:28.572" v="4" actId="1076"/>
        <pc:sldMkLst>
          <pc:docMk/>
          <pc:sldMk cId="70604121" sldId="281"/>
        </pc:sldMkLst>
        <pc:picChg chg="mod">
          <ac:chgData name="Nguyen Thi Thuy" userId="51590b7b-a373-4bbe-8e38-44e726520488" providerId="ADAL" clId="{757E770B-4DDF-474A-9E34-0F20B8FB5539}" dt="2021-11-22T08:54:28.572" v="4" actId="1076"/>
          <ac:picMkLst>
            <pc:docMk/>
            <pc:sldMk cId="70604121" sldId="281"/>
            <ac:picMk id="5" creationId="{A258BD5B-FDE9-4C00-B314-0DA3B9DA05EB}"/>
          </ac:picMkLst>
        </pc:picChg>
      </pc:sldChg>
      <pc:sldChg chg="addSp delSp modSp mod">
        <pc:chgData name="Nguyen Thi Thuy" userId="51590b7b-a373-4bbe-8e38-44e726520488" providerId="ADAL" clId="{757E770B-4DDF-474A-9E34-0F20B8FB5539}" dt="2021-11-22T09:30:54.931" v="22" actId="1076"/>
        <pc:sldMkLst>
          <pc:docMk/>
          <pc:sldMk cId="1341076283" sldId="283"/>
        </pc:sldMkLst>
        <pc:picChg chg="del">
          <ac:chgData name="Nguyen Thi Thuy" userId="51590b7b-a373-4bbe-8e38-44e726520488" providerId="ADAL" clId="{757E770B-4DDF-474A-9E34-0F20B8FB5539}" dt="2021-11-22T09:30:47.662" v="20" actId="478"/>
          <ac:picMkLst>
            <pc:docMk/>
            <pc:sldMk cId="1341076283" sldId="283"/>
            <ac:picMk id="5" creationId="{664FD7ED-992A-4A07-9786-EDE94A26C5FD}"/>
          </ac:picMkLst>
        </pc:picChg>
        <pc:picChg chg="add mod">
          <ac:chgData name="Nguyen Thi Thuy" userId="51590b7b-a373-4bbe-8e38-44e726520488" providerId="ADAL" clId="{757E770B-4DDF-474A-9E34-0F20B8FB5539}" dt="2021-11-22T09:30:54.931" v="22" actId="1076"/>
          <ac:picMkLst>
            <pc:docMk/>
            <pc:sldMk cId="1341076283" sldId="283"/>
            <ac:picMk id="6" creationId="{CB5D9850-862A-4FEE-AB8A-F825E91F3D7B}"/>
          </ac:picMkLst>
        </pc:picChg>
      </pc:sldChg>
      <pc:sldChg chg="modSp mod">
        <pc:chgData name="Nguyen Thi Thuy" userId="51590b7b-a373-4bbe-8e38-44e726520488" providerId="ADAL" clId="{757E770B-4DDF-474A-9E34-0F20B8FB5539}" dt="2021-11-22T14:13:51.427" v="23" actId="1036"/>
        <pc:sldMkLst>
          <pc:docMk/>
          <pc:sldMk cId="3870541934" sldId="289"/>
        </pc:sldMkLst>
        <pc:picChg chg="mod">
          <ac:chgData name="Nguyen Thi Thuy" userId="51590b7b-a373-4bbe-8e38-44e726520488" providerId="ADAL" clId="{757E770B-4DDF-474A-9E34-0F20B8FB5539}" dt="2021-11-22T14:13:51.427" v="23" actId="1036"/>
          <ac:picMkLst>
            <pc:docMk/>
            <pc:sldMk cId="3870541934" sldId="289"/>
            <ac:picMk id="5" creationId="{FB106059-BE6D-46FA-A283-80880ECFED84}"/>
          </ac:picMkLst>
        </pc:picChg>
      </pc:sldChg>
      <pc:sldChg chg="modSp mod">
        <pc:chgData name="Nguyen Thi Thuy" userId="51590b7b-a373-4bbe-8e38-44e726520488" providerId="ADAL" clId="{757E770B-4DDF-474A-9E34-0F20B8FB5539}" dt="2021-11-22T14:38:48.850" v="26" actId="14100"/>
        <pc:sldMkLst>
          <pc:docMk/>
          <pc:sldMk cId="781658574" sldId="325"/>
        </pc:sldMkLst>
        <pc:picChg chg="mod">
          <ac:chgData name="Nguyen Thi Thuy" userId="51590b7b-a373-4bbe-8e38-44e726520488" providerId="ADAL" clId="{757E770B-4DDF-474A-9E34-0F20B8FB5539}" dt="2021-11-22T14:38:48.850" v="26" actId="14100"/>
          <ac:picMkLst>
            <pc:docMk/>
            <pc:sldMk cId="781658574" sldId="325"/>
            <ac:picMk id="4" creationId="{43234992-8937-467B-891D-2AA1E906ABEB}"/>
          </ac:picMkLst>
        </pc:picChg>
      </pc:sldChg>
      <pc:sldChg chg="modSp mod setBg">
        <pc:chgData name="Nguyen Thi Thuy" userId="51590b7b-a373-4bbe-8e38-44e726520488" providerId="ADAL" clId="{757E770B-4DDF-474A-9E34-0F20B8FB5539}" dt="2021-11-22T15:07:59.222" v="28" actId="14100"/>
        <pc:sldMkLst>
          <pc:docMk/>
          <pc:sldMk cId="3862030897" sldId="333"/>
        </pc:sldMkLst>
        <pc:picChg chg="mod">
          <ac:chgData name="Nguyen Thi Thuy" userId="51590b7b-a373-4bbe-8e38-44e726520488" providerId="ADAL" clId="{757E770B-4DDF-474A-9E34-0F20B8FB5539}" dt="2021-11-22T15:07:59.222" v="28" actId="14100"/>
          <ac:picMkLst>
            <pc:docMk/>
            <pc:sldMk cId="3862030897" sldId="333"/>
            <ac:picMk id="5" creationId="{D7BD157F-80F4-4159-B3BB-71AB455752B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9:11:2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24575,'7'0'0,"10"0"0,21-4 0,15-4 0,17-2 0,11-2 0,8-3 0,-5 1 0,-8-1 0,-11 2 0,-16 0 0,-12 2 0,-13 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9:11:33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24575,'4'0'0,"5"0"0,12 0 0,14-7 0,11-7 0,10-11 0,3-6 0,6-1 0,-1 1 0,-4 6 0,-11 3 0,-15 6-8191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9:13:21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24575,'0'0'0,"4"0"0,5 0 0,4 0 0,4 0 0,3 0 0,1 0 0,6 0 0,8-8 0,2-2 0,3-3 0,-2-3 0,-4 1 0,-8 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9:14:5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1 255 24575,'4'0'0,"4"0"0,9 0 0,13-7 0,15-11 0,9-5 0,5-6 0,5-2 0,5-4 0,3 5 0,7 4 0,-1 2 0,-8 5 0,-15 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9:15:14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0 343 24575,'4'0'0,"5"0"0,4 0 0,4-4 0,3-4 0,13-9 0,12-9 0,17-8 0,9-8 0,0-5 0,-2 1 0,-11 6 0,-12 5 0,-11 9 0,-11 9-8191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9:18:11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24575,'3'-4'0,"6"0"0,5-1 0,3 1 0,3 2 0,1 0 0,2-3 0,0 0 0,3 0 0,6-2 0,4-8 0,3-5 0,3-3 0,5-1 0,7 0 0,-7 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6CADA-BAF8-4C70-AFAB-F9584562FAF4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2A0F4-072E-4D09-A69A-1054EC46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6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Nạo</a:t>
            </a:r>
            <a:r>
              <a:rPr lang="en-US" baseline="0" smtClean="0"/>
              <a:t> kênh để sinh thiết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0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20. B </a:t>
            </a:r>
          </a:p>
          <a:p>
            <a:r>
              <a:rPr lang="en-US" dirty="0"/>
              <a:t>21. D </a:t>
            </a:r>
          </a:p>
          <a:p>
            <a:r>
              <a:rPr lang="en-US" dirty="0"/>
              <a:t>22. 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5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23. A (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: THA,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giáp</a:t>
            </a:r>
            <a:r>
              <a:rPr lang="en-US" dirty="0"/>
              <a:t>, u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)</a:t>
            </a:r>
          </a:p>
          <a:p>
            <a:r>
              <a:rPr lang="en-US" dirty="0"/>
              <a:t>24. C</a:t>
            </a:r>
          </a:p>
          <a:p>
            <a:r>
              <a:rPr lang="en-US" dirty="0"/>
              <a:t>25. A (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….)</a:t>
            </a:r>
          </a:p>
          <a:p>
            <a:r>
              <a:rPr lang="en-US" dirty="0"/>
              <a:t>26. B (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mổ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 THA) (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Luân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chốt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03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27. D</a:t>
            </a:r>
          </a:p>
          <a:p>
            <a:r>
              <a:rPr lang="en-US" dirty="0"/>
              <a:t>28. D</a:t>
            </a:r>
          </a:p>
          <a:p>
            <a:r>
              <a:rPr lang="en-US" dirty="0"/>
              <a:t>29.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22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30. A</a:t>
            </a:r>
          </a:p>
          <a:p>
            <a:r>
              <a:rPr lang="en-US" dirty="0"/>
              <a:t>31. D (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: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: </a:t>
            </a:r>
            <a:r>
              <a:rPr lang="en-US" dirty="0" err="1"/>
              <a:t>sau</a:t>
            </a:r>
            <a:r>
              <a:rPr lang="en-US" dirty="0"/>
              <a:t> 3m,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6m)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5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3, 4: </a:t>
            </a:r>
            <a:r>
              <a:rPr lang="en-US" dirty="0" err="1"/>
              <a:t>không</a:t>
            </a:r>
            <a:r>
              <a:rPr lang="en-US" dirty="0"/>
              <a:t> dung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Gn</a:t>
            </a:r>
            <a:r>
              <a:rPr lang="en-US" dirty="0"/>
              <a:t> RH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,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17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 XN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/>
              <a:t>nạo</a:t>
            </a:r>
            <a:r>
              <a:rPr lang="en-US" dirty="0"/>
              <a:t>: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/>
              <a:t>nạo</a:t>
            </a:r>
            <a:r>
              <a:rPr lang="en-US" dirty="0"/>
              <a:t> (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)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mê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tê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cn</a:t>
            </a:r>
            <a:r>
              <a:rPr lang="en-US" dirty="0"/>
              <a:t> </a:t>
            </a:r>
            <a:r>
              <a:rPr lang="en-US" dirty="0" err="1"/>
              <a:t>gan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18,19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27-29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hk2 y15.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3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1a, 2a, 3a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61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a, 5. a, 6. a, 7. b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b).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5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</a:t>
            </a:r>
          </a:p>
          <a:p>
            <a:pPr marL="228600" indent="-228600">
              <a:buAutoNum type="arabicPeriod"/>
            </a:pPr>
            <a:r>
              <a:rPr lang="en-US" dirty="0"/>
              <a:t>AUB – I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do </a:t>
            </a:r>
            <a:r>
              <a:rPr lang="en-US" dirty="0" err="1"/>
              <a:t>thuốc</a:t>
            </a:r>
            <a:r>
              <a:rPr lang="en-US" dirty="0"/>
              <a:t> 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c</a:t>
            </a:r>
          </a:p>
          <a:p>
            <a:pPr marL="228600" indent="-228600">
              <a:buAutoNum type="arabicPeriod"/>
            </a:pPr>
            <a:r>
              <a:rPr lang="en-US" dirty="0"/>
              <a:t>C</a:t>
            </a:r>
          </a:p>
          <a:p>
            <a:pPr marL="228600" indent="-228600">
              <a:buAutoNum type="arabicPeriod"/>
            </a:pPr>
            <a:r>
              <a:rPr lang="en-US" dirty="0"/>
              <a:t>C</a:t>
            </a:r>
          </a:p>
          <a:p>
            <a:pPr marL="228600" indent="-228600">
              <a:buAutoNum type="arabicPeriod"/>
            </a:pP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C,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cầm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D (Estrogen).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55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B</a:t>
            </a:r>
          </a:p>
          <a:p>
            <a:r>
              <a:rPr lang="en-US" dirty="0"/>
              <a:t>7.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SA</a:t>
            </a:r>
            <a:r>
              <a:rPr lang="en-US" baseline="0" smtClean="0"/>
              <a:t> không thấy thai trong buồng tử cung nên chưa điều trị gì hết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66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 A</a:t>
            </a:r>
          </a:p>
          <a:p>
            <a:r>
              <a:rPr lang="en-US" dirty="0"/>
              <a:t>9. B</a:t>
            </a:r>
          </a:p>
          <a:p>
            <a:r>
              <a:rPr lang="en-US" dirty="0"/>
              <a:t>10. B (</a:t>
            </a:r>
            <a:r>
              <a:rPr lang="en-US" dirty="0" err="1"/>
              <a:t>câu</a:t>
            </a:r>
            <a:r>
              <a:rPr lang="en-US" dirty="0"/>
              <a:t> A: SERM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SPRM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con </a:t>
            </a:r>
            <a:r>
              <a:rPr lang="en-US" dirty="0" err="1"/>
              <a:t>luôn</a:t>
            </a:r>
            <a:r>
              <a:rPr lang="en-US" dirty="0"/>
              <a:t>), GnRH </a:t>
            </a:r>
            <a:r>
              <a:rPr lang="en-US" dirty="0" err="1"/>
              <a:t>là</a:t>
            </a:r>
            <a:r>
              <a:rPr lang="en-US" dirty="0"/>
              <a:t> second line </a:t>
            </a:r>
            <a:r>
              <a:rPr lang="en-US" dirty="0" err="1"/>
              <a:t>sau</a:t>
            </a:r>
            <a:r>
              <a:rPr lang="en-US" dirty="0"/>
              <a:t> SERM (</a:t>
            </a:r>
            <a:r>
              <a:rPr lang="en-US" dirty="0" err="1"/>
              <a:t>Clomifen</a:t>
            </a:r>
            <a:r>
              <a:rPr lang="en-US" dirty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7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11d. </a:t>
            </a:r>
          </a:p>
          <a:p>
            <a:r>
              <a:rPr lang="en-US" dirty="0"/>
              <a:t>12. D</a:t>
            </a:r>
          </a:p>
          <a:p>
            <a:r>
              <a:rPr lang="en-US" dirty="0"/>
              <a:t>13.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9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</a:t>
            </a:r>
          </a:p>
          <a:p>
            <a:pPr marL="228600" indent="-228600">
              <a:buAutoNum type="arabicPeriod"/>
            </a:pPr>
            <a:r>
              <a:rPr lang="en-US" dirty="0"/>
              <a:t>B</a:t>
            </a:r>
          </a:p>
          <a:p>
            <a:pPr marL="228600" indent="-228600">
              <a:buAutoNum type="arabicPeriod"/>
            </a:pPr>
            <a:r>
              <a:rPr lang="en-US" dirty="0"/>
              <a:t>B</a:t>
            </a:r>
          </a:p>
          <a:p>
            <a:pPr marL="228600" indent="-228600">
              <a:buAutoNum type="arabicPeriod"/>
            </a:pPr>
            <a:r>
              <a:rPr lang="en-US" dirty="0"/>
              <a:t>B</a:t>
            </a:r>
          </a:p>
          <a:p>
            <a:pPr marL="228600" indent="-228600">
              <a:buAutoNum type="arabicPeriod"/>
            </a:pPr>
            <a:r>
              <a:rPr lang="en-US" dirty="0"/>
              <a:t>C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56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D</a:t>
            </a:r>
          </a:p>
          <a:p>
            <a:r>
              <a:rPr lang="en-US" dirty="0"/>
              <a:t>7. D</a:t>
            </a:r>
          </a:p>
          <a:p>
            <a:r>
              <a:rPr lang="en-US" dirty="0"/>
              <a:t>8. B</a:t>
            </a:r>
          </a:p>
          <a:p>
            <a:r>
              <a:rPr lang="en-US" dirty="0"/>
              <a:t>9. D</a:t>
            </a:r>
          </a:p>
          <a:p>
            <a:r>
              <a:rPr lang="en-US" dirty="0"/>
              <a:t>10.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78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 B</a:t>
            </a:r>
          </a:p>
          <a:p>
            <a:r>
              <a:rPr lang="en-US" dirty="0"/>
              <a:t>12. B</a:t>
            </a:r>
          </a:p>
          <a:p>
            <a:r>
              <a:rPr lang="en-US" dirty="0"/>
              <a:t>13.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59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79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3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36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r>
              <a:rPr lang="en-US" dirty="0"/>
              <a:t>: </a:t>
            </a:r>
            <a:r>
              <a:rPr lang="en-US" dirty="0" err="1"/>
              <a:t>chọn</a:t>
            </a:r>
            <a:r>
              <a:rPr lang="en-US" dirty="0"/>
              <a:t> DDD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30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58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Khối</a:t>
            </a:r>
            <a:r>
              <a:rPr lang="en-US" baseline="0" smtClean="0"/>
              <a:t> buồng trứng nghĩ nang hoàng tuyến do thai trứng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96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5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98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86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 A</a:t>
            </a:r>
          </a:p>
          <a:p>
            <a:r>
              <a:rPr lang="en-US" dirty="0"/>
              <a:t>26. D</a:t>
            </a:r>
          </a:p>
          <a:p>
            <a:r>
              <a:rPr lang="en-US" dirty="0"/>
              <a:t>27. C (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)</a:t>
            </a:r>
          </a:p>
          <a:p>
            <a:r>
              <a:rPr lang="en-US" dirty="0"/>
              <a:t>28.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4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29. </a:t>
            </a:r>
            <a:r>
              <a:rPr lang="en-US" dirty="0" err="1"/>
              <a:t>Chọn</a:t>
            </a:r>
            <a:r>
              <a:rPr lang="en-US" dirty="0"/>
              <a:t> D</a:t>
            </a:r>
          </a:p>
          <a:p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 28 </a:t>
            </a:r>
            <a:r>
              <a:rPr lang="en-US" dirty="0" err="1"/>
              <a:t>tuổi</a:t>
            </a:r>
            <a:r>
              <a:rPr lang="en-US" dirty="0"/>
              <a:t>, </a:t>
            </a:r>
            <a:r>
              <a:rPr lang="en-US" dirty="0" err="1"/>
              <a:t>mong</a:t>
            </a:r>
            <a:r>
              <a:rPr lang="en-US" dirty="0"/>
              <a:t> con, PCOS </a:t>
            </a:r>
            <a:r>
              <a:rPr lang="en-US" dirty="0" err="1"/>
              <a:t>và</a:t>
            </a:r>
            <a:r>
              <a:rPr lang="en-US" dirty="0"/>
              <a:t> polyp. </a:t>
            </a:r>
          </a:p>
          <a:p>
            <a:r>
              <a:rPr lang="en-US" dirty="0"/>
              <a:t>30. D</a:t>
            </a:r>
          </a:p>
          <a:p>
            <a:r>
              <a:rPr lang="en-US" dirty="0"/>
              <a:t>31. D</a:t>
            </a:r>
          </a:p>
          <a:p>
            <a:r>
              <a:rPr lang="en-US" dirty="0"/>
              <a:t>32.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08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25. D</a:t>
            </a:r>
          </a:p>
          <a:p>
            <a:r>
              <a:rPr lang="en-US" dirty="0"/>
              <a:t>26. B</a:t>
            </a:r>
          </a:p>
          <a:p>
            <a:r>
              <a:rPr lang="en-US" dirty="0"/>
              <a:t>27. D</a:t>
            </a:r>
          </a:p>
          <a:p>
            <a:r>
              <a:rPr lang="en-US" dirty="0"/>
              <a:t>28.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07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29. B</a:t>
            </a:r>
          </a:p>
          <a:p>
            <a:r>
              <a:rPr lang="en-US" dirty="0"/>
              <a:t>30. B, C?????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chốt</a:t>
            </a:r>
            <a:endParaRPr lang="en-US" dirty="0"/>
          </a:p>
          <a:p>
            <a:r>
              <a:rPr lang="en-US" dirty="0"/>
              <a:t>31. A</a:t>
            </a:r>
          </a:p>
          <a:p>
            <a:r>
              <a:rPr lang="en-US" dirty="0"/>
              <a:t>32. 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93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3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55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79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96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49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63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05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21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22a</a:t>
            </a:r>
          </a:p>
          <a:p>
            <a:r>
              <a:rPr lang="en-US" dirty="0"/>
              <a:t>23c</a:t>
            </a:r>
          </a:p>
          <a:p>
            <a:r>
              <a:rPr lang="en-US" dirty="0"/>
              <a:t>24b</a:t>
            </a:r>
          </a:p>
          <a:p>
            <a:r>
              <a:rPr lang="en-US" dirty="0"/>
              <a:t>25c</a:t>
            </a:r>
          </a:p>
          <a:p>
            <a:r>
              <a:rPr lang="en-US" dirty="0"/>
              <a:t>26C (do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y </a:t>
            </a:r>
            <a:r>
              <a:rPr lang="en-US" dirty="0" err="1"/>
              <a:t>chang</a:t>
            </a:r>
            <a:r>
              <a:rPr lang="en-US" dirty="0"/>
              <a:t>, </a:t>
            </a:r>
            <a:r>
              <a:rPr lang="en-US" dirty="0" err="1"/>
              <a:t>hỏi</a:t>
            </a:r>
            <a:r>
              <a:rPr lang="en-US" dirty="0"/>
              <a:t> CLS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), 12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, &gt;12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Pipelle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k </a:t>
            </a:r>
            <a:r>
              <a:rPr lang="en-US" dirty="0" err="1"/>
              <a:t>chọn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nạo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Pipelle</a:t>
            </a:r>
            <a:r>
              <a:rPr lang="en-US" dirty="0"/>
              <a:t>,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SIS </a:t>
            </a:r>
            <a:r>
              <a:rPr lang="en-US" dirty="0" err="1"/>
              <a:t>không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00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endParaRPr lang="en-US" dirty="0"/>
          </a:p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2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22c</a:t>
            </a:r>
          </a:p>
          <a:p>
            <a:r>
              <a:rPr lang="en-US" dirty="0"/>
              <a:t>23d</a:t>
            </a:r>
          </a:p>
          <a:p>
            <a:r>
              <a:rPr lang="en-US" dirty="0"/>
              <a:t>24a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80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25c</a:t>
            </a:r>
          </a:p>
          <a:p>
            <a:r>
              <a:rPr lang="en-US" dirty="0"/>
              <a:t>26d</a:t>
            </a:r>
          </a:p>
          <a:p>
            <a:r>
              <a:rPr lang="en-US" dirty="0"/>
              <a:t>27b</a:t>
            </a:r>
          </a:p>
          <a:p>
            <a:r>
              <a:rPr lang="en-US" dirty="0"/>
              <a:t>28b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704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8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13b</a:t>
            </a:r>
          </a:p>
          <a:p>
            <a:r>
              <a:rPr lang="en-US" dirty="0"/>
              <a:t>22c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55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</a:t>
            </a:r>
          </a:p>
          <a:p>
            <a:pPr marL="228600" indent="-228600">
              <a:buAutoNum type="arabicPeriod"/>
            </a:pPr>
            <a:r>
              <a:rPr lang="en-US" dirty="0"/>
              <a:t>C</a:t>
            </a:r>
          </a:p>
          <a:p>
            <a:pPr marL="228600" indent="-228600">
              <a:buAutoNum type="arabicPeriod"/>
            </a:pPr>
            <a:r>
              <a:rPr lang="en-US" dirty="0"/>
              <a:t>D</a:t>
            </a:r>
          </a:p>
          <a:p>
            <a:pPr marL="228600" indent="-228600">
              <a:buAutoNum type="arabicPeriod"/>
            </a:pPr>
            <a:r>
              <a:rPr lang="en-US" dirty="0"/>
              <a:t>D</a:t>
            </a:r>
          </a:p>
          <a:p>
            <a:pPr marL="228600" indent="-228600">
              <a:buAutoNum type="arabicPeriod"/>
            </a:pPr>
            <a:r>
              <a:rPr lang="en-US" dirty="0"/>
              <a:t>A</a:t>
            </a:r>
          </a:p>
          <a:p>
            <a:pPr marL="228600" indent="-228600">
              <a:buAutoNum type="arabicPeriod"/>
            </a:pPr>
            <a:r>
              <a:rPr lang="en-US" dirty="0"/>
              <a:t>A (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-&gt; </a:t>
            </a:r>
            <a:r>
              <a:rPr lang="en-US" dirty="0" err="1"/>
              <a:t>nạo</a:t>
            </a:r>
            <a:r>
              <a:rPr lang="en-US" dirty="0"/>
              <a:t> long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051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41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25d</a:t>
            </a:r>
          </a:p>
          <a:p>
            <a:r>
              <a:rPr lang="en-US" dirty="0"/>
              <a:t>49a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675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891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  <a:p>
            <a:r>
              <a:rPr lang="en-US" dirty="0"/>
              <a:t>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131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C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480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FIGO: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&gt;3 </a:t>
            </a:r>
            <a:r>
              <a:rPr lang="en-US" dirty="0" err="1"/>
              <a:t>tháng</a:t>
            </a:r>
            <a:r>
              <a:rPr lang="en-US" dirty="0"/>
              <a:t>: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phát</a:t>
            </a:r>
            <a:endParaRPr lang="en-US" dirty="0"/>
          </a:p>
          <a:p>
            <a:r>
              <a:rPr lang="en-US" dirty="0"/>
              <a:t>14c</a:t>
            </a:r>
          </a:p>
          <a:p>
            <a:r>
              <a:rPr lang="en-US" dirty="0"/>
              <a:t>2a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05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846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83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24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4c</a:t>
            </a:r>
          </a:p>
          <a:p>
            <a:r>
              <a:rPr lang="en-US" dirty="0"/>
              <a:t>71d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D</a:t>
            </a:r>
          </a:p>
          <a:p>
            <a:r>
              <a:rPr lang="en-US" dirty="0"/>
              <a:t>8. D</a:t>
            </a:r>
          </a:p>
          <a:p>
            <a:r>
              <a:rPr lang="en-US" dirty="0"/>
              <a:t>9. C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-&gt;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)</a:t>
            </a:r>
          </a:p>
          <a:p>
            <a:r>
              <a:rPr lang="en-US" dirty="0"/>
              <a:t>10.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ở </a:t>
            </a:r>
            <a:r>
              <a:rPr lang="en-US" dirty="0" err="1"/>
              <a:t>đâu</a:t>
            </a:r>
            <a:r>
              <a:rPr lang="en-US" dirty="0"/>
              <a:t>,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GnRH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tiêm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do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yên</a:t>
            </a:r>
            <a:r>
              <a:rPr lang="en-US" dirty="0"/>
              <a:t> hay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đồi</a:t>
            </a:r>
            <a:r>
              <a:rPr lang="en-US" dirty="0"/>
              <a:t>.  </a:t>
            </a:r>
          </a:p>
          <a:p>
            <a:r>
              <a:rPr lang="en-US" dirty="0"/>
              <a:t>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01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408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693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12A</a:t>
            </a:r>
          </a:p>
          <a:p>
            <a:r>
              <a:rPr lang="en-US" dirty="0"/>
              <a:t>9a (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8mm (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mỏng</a:t>
            </a:r>
            <a:r>
              <a:rPr lang="en-US" dirty="0"/>
              <a:t>, </a:t>
            </a:r>
            <a:r>
              <a:rPr lang="en-US" dirty="0" err="1"/>
              <a:t>xh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3-4mm </a:t>
            </a:r>
            <a:r>
              <a:rPr lang="en-US" dirty="0" err="1"/>
              <a:t>thì</a:t>
            </a:r>
            <a:r>
              <a:rPr lang="en-US" dirty="0"/>
              <a:t> estrogen????), + </a:t>
            </a:r>
            <a:r>
              <a:rPr lang="en-US" dirty="0" err="1"/>
              <a:t>rỉ</a:t>
            </a:r>
            <a:r>
              <a:rPr lang="en-US" dirty="0"/>
              <a:t> </a:t>
            </a:r>
            <a:r>
              <a:rPr lang="en-US" dirty="0" err="1"/>
              <a:t>rả</a:t>
            </a:r>
            <a:r>
              <a:rPr lang="en-US" dirty="0"/>
              <a:t> 3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924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D (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rl</a:t>
            </a:r>
            <a:r>
              <a:rPr lang="en-US" dirty="0"/>
              <a:t> </a:t>
            </a:r>
            <a:r>
              <a:rPr lang="en-US" dirty="0" err="1"/>
              <a:t>glucid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81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fSH</a:t>
            </a:r>
            <a:r>
              <a:rPr lang="en-US" dirty="0"/>
              <a:t> </a:t>
            </a:r>
            <a:r>
              <a:rPr lang="en-US" dirty="0" err="1"/>
              <a:t>bth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10 UI/mL,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,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&gt;40 UI/mL</a:t>
            </a:r>
          </a:p>
          <a:p>
            <a:r>
              <a:rPr lang="en-US" dirty="0"/>
              <a:t>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31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498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087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912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6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1b</a:t>
            </a:r>
          </a:p>
          <a:p>
            <a:r>
              <a:rPr lang="en-US" dirty="0"/>
              <a:t>2c</a:t>
            </a:r>
          </a:p>
          <a:p>
            <a:r>
              <a:rPr lang="en-US" dirty="0"/>
              <a:t>3c</a:t>
            </a:r>
          </a:p>
          <a:p>
            <a:r>
              <a:rPr lang="en-US" dirty="0"/>
              <a:t>4c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17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 B (FSH, LH </a:t>
            </a:r>
            <a:r>
              <a:rPr lang="en-US" dirty="0" err="1"/>
              <a:t>cao</a:t>
            </a:r>
            <a:r>
              <a:rPr lang="en-US" dirty="0"/>
              <a:t>, estrogen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)</a:t>
            </a:r>
          </a:p>
          <a:p>
            <a:r>
              <a:rPr lang="en-US" dirty="0"/>
              <a:t>12. B</a:t>
            </a:r>
          </a:p>
          <a:p>
            <a:r>
              <a:rPr lang="en-US" dirty="0"/>
              <a:t>13. 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940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5b</a:t>
            </a:r>
          </a:p>
          <a:p>
            <a:r>
              <a:rPr lang="en-US" dirty="0"/>
              <a:t>6d</a:t>
            </a:r>
          </a:p>
          <a:p>
            <a:r>
              <a:rPr lang="en-US" dirty="0"/>
              <a:t>7a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750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8a</a:t>
            </a:r>
          </a:p>
          <a:p>
            <a:r>
              <a:rPr lang="en-US" dirty="0"/>
              <a:t>9b</a:t>
            </a:r>
          </a:p>
          <a:p>
            <a:r>
              <a:rPr lang="en-US" dirty="0"/>
              <a:t>10a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571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11.C</a:t>
            </a:r>
          </a:p>
          <a:p>
            <a:r>
              <a:rPr lang="en-US" dirty="0"/>
              <a:t>12.B</a:t>
            </a:r>
          </a:p>
          <a:p>
            <a:r>
              <a:rPr lang="en-US" dirty="0"/>
              <a:t>13.B</a:t>
            </a:r>
          </a:p>
          <a:p>
            <a:r>
              <a:rPr lang="en-US" dirty="0"/>
              <a:t>14.D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61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15d</a:t>
            </a:r>
          </a:p>
          <a:p>
            <a:r>
              <a:rPr lang="en-US" dirty="0"/>
              <a:t>16d</a:t>
            </a:r>
          </a:p>
          <a:p>
            <a:r>
              <a:rPr lang="en-US" dirty="0"/>
              <a:t>17b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035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18d</a:t>
            </a:r>
          </a:p>
          <a:p>
            <a:r>
              <a:rPr lang="en-US" dirty="0"/>
              <a:t>19c</a:t>
            </a:r>
          </a:p>
          <a:p>
            <a:r>
              <a:rPr lang="en-US" dirty="0"/>
              <a:t>20b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751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376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  <a:p>
            <a:r>
              <a:rPr lang="en-US" dirty="0"/>
              <a:t>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766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159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30D</a:t>
            </a:r>
          </a:p>
          <a:p>
            <a:r>
              <a:rPr lang="en-US" dirty="0"/>
              <a:t>31b</a:t>
            </a:r>
          </a:p>
          <a:p>
            <a:r>
              <a:rPr lang="en-US" dirty="0"/>
              <a:t>32d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954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B CA125 </a:t>
            </a:r>
            <a:r>
              <a:rPr lang="en-US" dirty="0" err="1"/>
              <a:t>tăng</a:t>
            </a:r>
            <a:r>
              <a:rPr lang="en-US" dirty="0"/>
              <a:t> &gt;35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 A, B (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androgen,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dậy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noãn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-&gt; </a:t>
            </a:r>
            <a:r>
              <a:rPr lang="en-US" dirty="0" err="1"/>
              <a:t>Thạnh</a:t>
            </a:r>
            <a:r>
              <a:rPr lang="en-US" dirty="0"/>
              <a:t> </a:t>
            </a:r>
            <a:r>
              <a:rPr lang="en-US" dirty="0" err="1"/>
              <a:t>kiu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18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ddầu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PCOS).  </a:t>
            </a:r>
          </a:p>
          <a:p>
            <a:r>
              <a:rPr lang="en-US" dirty="0"/>
              <a:t>15. A</a:t>
            </a:r>
          </a:p>
          <a:p>
            <a:r>
              <a:rPr lang="en-US" dirty="0"/>
              <a:t>16.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1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17. C (35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nm </a:t>
            </a:r>
            <a:r>
              <a:rPr lang="en-US" dirty="0" err="1"/>
              <a:t>dày</a:t>
            </a:r>
            <a:r>
              <a:rPr lang="en-US" dirty="0"/>
              <a:t> -&gt;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)</a:t>
            </a:r>
          </a:p>
          <a:p>
            <a:r>
              <a:rPr lang="en-US" dirty="0"/>
              <a:t>18. B</a:t>
            </a:r>
          </a:p>
          <a:p>
            <a:r>
              <a:rPr lang="en-US" dirty="0"/>
              <a:t>19. B (Progestin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tang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+ </a:t>
            </a:r>
            <a:r>
              <a:rPr lang="en-US" dirty="0" err="1"/>
              <a:t>Đủ</a:t>
            </a:r>
            <a:r>
              <a:rPr lang="en-US" dirty="0"/>
              <a:t> con -&gt;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A0F4-072E-4D09-A69A-1054EC46E6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7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7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86E-8FC3-43DB-B026-B7A3B2D20F88}" type="datetimeFigureOut">
              <a:rPr lang="en-US" smtClean="0"/>
              <a:t>18-Feb-22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4EA6-5C21-4309-88BC-148176A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00.png"/><Relationship Id="rId4" Type="http://schemas.openxmlformats.org/officeDocument/2006/relationships/customXml" Target="../ink/ink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82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660.png"/><Relationship Id="rId5" Type="http://schemas.openxmlformats.org/officeDocument/2006/relationships/image" Target="../media/image630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6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5A18-D22A-44F2-8693-27E22DBBA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 56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691E6-FADA-42AD-8297-60A1D39A5F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0D8C-B689-41CE-8E6C-E78F1399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8DEEB-752B-4044-B74A-A18BC6692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D7ED7-69AD-4BFF-B115-32B0DED4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9" y="155942"/>
            <a:ext cx="8821381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262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7E25-F2BF-4671-9C11-AA51A2ED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81C4-4D1F-474D-8FBD-AAE59BF7D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9CD43-7414-4430-B545-BACF25BF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" y="1552313"/>
            <a:ext cx="9097645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86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A5CB-6AB8-45DE-B11E-F58E9B5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F7A61-9154-4132-B8EC-51F72DCF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D3090-FBE4-48FF-8EC2-59D0D041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746"/>
            <a:ext cx="9144000" cy="43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157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EA41-1F0B-4ECD-B22E-6497D072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6FA5-CCC8-4B66-AFAF-0B04E7840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7AD09-A74B-4579-A6BA-51CC042F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44" y="365126"/>
            <a:ext cx="225774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835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ED89-79D4-47DE-A8B4-76F12763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Khác</a:t>
            </a:r>
            <a:r>
              <a:rPr lang="en-US" dirty="0"/>
              <a:t>, MCQ1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146666-FAF7-42CE-9816-700600AE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1725" y="1363508"/>
            <a:ext cx="6945591" cy="5167677"/>
          </a:xfrm>
        </p:spPr>
      </p:pic>
    </p:spTree>
    <p:extLst>
      <p:ext uri="{BB962C8B-B14F-4D97-AF65-F5344CB8AC3E}">
        <p14:creationId xmlns:p14="http://schemas.microsoft.com/office/powerpoint/2010/main" val="130526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9EAB-B565-4524-94B6-4B85E296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67725-9556-4F92-B7AE-3E695931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40D03-79AC-4655-8408-D3018A84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26" y="0"/>
            <a:ext cx="79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740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B96C-80BA-4D91-88FF-1A179D9A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D99B8-8AD0-478E-A128-C4633F070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23EA1-5AA4-4B70-AFC4-62E36DCE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18" y="0"/>
            <a:ext cx="7922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16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520D-44E6-4B42-AD29-4220D6C9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9B4A7-C445-4F2A-A132-2212AC07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CF2E2-4F23-42DA-9406-4139D4927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344" y="0"/>
            <a:ext cx="5693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622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F377-0049-4CD0-AB09-E0B74A41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07320-E41D-419D-A848-92F71AF35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D157F-80F4-4159-B3BB-71AB4557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0" y="290074"/>
            <a:ext cx="7281758" cy="55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308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D444-DC13-4BB5-8229-E3462521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65" y="114754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US" dirty="0"/>
              <a:t>Sum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17CD-F2C9-46EC-8FE9-94ABB9517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15042"/>
            <a:ext cx="8275864" cy="61939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AUB </a:t>
            </a:r>
            <a:r>
              <a:rPr lang="en-US" dirty="0" err="1"/>
              <a:t>theo</a:t>
            </a:r>
            <a:r>
              <a:rPr lang="en-US" dirty="0"/>
              <a:t> PALM-COEIN</a:t>
            </a:r>
          </a:p>
          <a:p>
            <a:r>
              <a:rPr lang="en-US" dirty="0"/>
              <a:t>P: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rong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,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to,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mm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. </a:t>
            </a:r>
          </a:p>
          <a:p>
            <a:r>
              <a:rPr lang="en-US" dirty="0"/>
              <a:t>A: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, </a:t>
            </a:r>
            <a:r>
              <a:rPr lang="en-US" dirty="0" err="1"/>
              <a:t>hiếm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, AUB,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tc</a:t>
            </a:r>
            <a:r>
              <a:rPr lang="en-US" dirty="0"/>
              <a:t> to, </a:t>
            </a:r>
            <a:r>
              <a:rPr lang="en-US" dirty="0" err="1"/>
              <a:t>chắc</a:t>
            </a:r>
            <a:r>
              <a:rPr lang="en-US" dirty="0"/>
              <a:t>,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: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hỗn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,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,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to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, mm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. </a:t>
            </a:r>
          </a:p>
          <a:p>
            <a:r>
              <a:rPr lang="en-US" dirty="0"/>
              <a:t>L: </a:t>
            </a:r>
            <a:r>
              <a:rPr lang="en-US" dirty="0" err="1"/>
              <a:t>rong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,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, </a:t>
            </a:r>
            <a:r>
              <a:rPr lang="en-US" dirty="0" err="1"/>
              <a:t>hiếm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, </a:t>
            </a:r>
            <a:r>
              <a:rPr lang="en-US" dirty="0" err="1"/>
              <a:t>đau</a:t>
            </a:r>
            <a:r>
              <a:rPr lang="en-US" dirty="0"/>
              <a:t>,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tc</a:t>
            </a:r>
            <a:r>
              <a:rPr lang="en-US" dirty="0"/>
              <a:t> to </a:t>
            </a:r>
            <a:r>
              <a:rPr lang="en-US" dirty="0" err="1"/>
              <a:t>chắc</a:t>
            </a:r>
            <a:r>
              <a:rPr lang="en-US" dirty="0"/>
              <a:t>, </a:t>
            </a:r>
            <a:r>
              <a:rPr lang="en-US" dirty="0" err="1"/>
              <a:t>dđ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: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, mm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biên</a:t>
            </a:r>
            <a:endParaRPr lang="en-US" dirty="0"/>
          </a:p>
          <a:p>
            <a:r>
              <a:rPr lang="en-US" dirty="0"/>
              <a:t>M: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tang </a:t>
            </a:r>
            <a:r>
              <a:rPr lang="en-US" dirty="0" err="1"/>
              <a:t>sinh</a:t>
            </a:r>
            <a:r>
              <a:rPr lang="en-US" dirty="0"/>
              <a:t>,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MD rule…</a:t>
            </a:r>
          </a:p>
          <a:p>
            <a:r>
              <a:rPr lang="en-US" dirty="0"/>
              <a:t>C: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CTM </a:t>
            </a:r>
            <a:r>
              <a:rPr lang="en-US" dirty="0" err="1"/>
              <a:t>thiếu</a:t>
            </a:r>
            <a:r>
              <a:rPr lang="en-US" dirty="0"/>
              <a:t> 3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,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loạn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máu</a:t>
            </a:r>
            <a:endParaRPr lang="en-US" dirty="0"/>
          </a:p>
          <a:p>
            <a:r>
              <a:rPr lang="en-US" dirty="0"/>
              <a:t>O: </a:t>
            </a:r>
            <a:r>
              <a:rPr lang="en-US" dirty="0" err="1"/>
              <a:t>hc</a:t>
            </a:r>
            <a:r>
              <a:rPr lang="en-US" dirty="0"/>
              <a:t>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: </a:t>
            </a:r>
            <a:r>
              <a:rPr lang="en-US" dirty="0" err="1"/>
              <a:t>cường</a:t>
            </a:r>
            <a:r>
              <a:rPr lang="en-US" dirty="0"/>
              <a:t> androgen: </a:t>
            </a:r>
            <a:r>
              <a:rPr lang="en-US" dirty="0" err="1"/>
              <a:t>mụn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, </a:t>
            </a:r>
            <a:r>
              <a:rPr lang="en-US" dirty="0" err="1"/>
              <a:t>rậm</a:t>
            </a:r>
            <a:r>
              <a:rPr lang="en-US" dirty="0"/>
              <a:t> long, </a:t>
            </a:r>
            <a:r>
              <a:rPr lang="en-US" dirty="0" err="1"/>
              <a:t>mập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: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</a:t>
            </a:r>
          </a:p>
          <a:p>
            <a:r>
              <a:rPr lang="en-US" dirty="0"/>
              <a:t>E: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teo</a:t>
            </a:r>
            <a:r>
              <a:rPr lang="en-US" dirty="0"/>
              <a:t> </a:t>
            </a:r>
            <a:r>
              <a:rPr lang="en-US" dirty="0" err="1"/>
              <a:t>mạn</a:t>
            </a:r>
            <a:r>
              <a:rPr lang="en-US" dirty="0"/>
              <a:t> </a:t>
            </a:r>
            <a:r>
              <a:rPr lang="en-US" dirty="0" err="1"/>
              <a:t>nmtc</a:t>
            </a:r>
            <a:endParaRPr lang="en-US" dirty="0"/>
          </a:p>
          <a:p>
            <a:r>
              <a:rPr lang="en-US" dirty="0"/>
              <a:t>I: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thai</a:t>
            </a:r>
            <a:endParaRPr lang="en-US" dirty="0"/>
          </a:p>
          <a:p>
            <a:r>
              <a:rPr lang="en-US" dirty="0"/>
              <a:t>N: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ở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noãn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Inhibin B: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muộn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AMH: </a:t>
            </a:r>
            <a:r>
              <a:rPr lang="en-US" dirty="0" err="1"/>
              <a:t>chiêu</a:t>
            </a:r>
            <a:r>
              <a:rPr lang="en-US" dirty="0"/>
              <a:t> </a:t>
            </a:r>
            <a:r>
              <a:rPr lang="en-US" dirty="0" err="1"/>
              <a:t>mộ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, </a:t>
            </a:r>
            <a:r>
              <a:rPr lang="en-US" dirty="0" err="1"/>
              <a:t>thiế</a:t>
            </a:r>
            <a:r>
              <a:rPr lang="en-US" dirty="0"/>
              <a:t> FSH: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. </a:t>
            </a:r>
          </a:p>
          <a:p>
            <a:pPr>
              <a:buFontTx/>
              <a:buChar char="-"/>
            </a:pP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noãn</a:t>
            </a:r>
            <a:r>
              <a:rPr lang="en-US" dirty="0"/>
              <a:t>: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mảnh</a:t>
            </a:r>
            <a:r>
              <a:rPr lang="en-US" dirty="0"/>
              <a:t> </a:t>
            </a:r>
            <a:r>
              <a:rPr lang="en-US" dirty="0" err="1"/>
              <a:t>vụn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nm</a:t>
            </a:r>
          </a:p>
          <a:p>
            <a:pPr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noãn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FSH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tiêm</a:t>
            </a:r>
            <a:r>
              <a:rPr lang="en-US" dirty="0"/>
              <a:t> </a:t>
            </a:r>
            <a:r>
              <a:rPr lang="en-US" dirty="0" err="1"/>
              <a:t>ngắt</a:t>
            </a:r>
            <a:r>
              <a:rPr lang="en-US" dirty="0"/>
              <a:t> </a:t>
            </a:r>
            <a:r>
              <a:rPr lang="en-US" dirty="0" err="1"/>
              <a:t>quãng</a:t>
            </a:r>
            <a:r>
              <a:rPr lang="en-US" dirty="0"/>
              <a:t>, </a:t>
            </a:r>
            <a:r>
              <a:rPr lang="en-US" dirty="0" err="1"/>
              <a:t>bơm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trơ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/>
              <a:t>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Dậy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: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noãn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4. U </a:t>
            </a:r>
            <a:r>
              <a:rPr lang="en-US" dirty="0" err="1"/>
              <a:t>xơ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FIGO 012: </a:t>
            </a:r>
            <a:r>
              <a:rPr lang="en-US" dirty="0" err="1"/>
              <a:t>mổ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u </a:t>
            </a:r>
            <a:r>
              <a:rPr lang="en-US" dirty="0" err="1"/>
              <a:t>xơ</a:t>
            </a:r>
            <a:r>
              <a:rPr lang="en-US" dirty="0"/>
              <a:t> qua </a:t>
            </a:r>
            <a:r>
              <a:rPr lang="en-US" dirty="0" err="1"/>
              <a:t>nội</a:t>
            </a:r>
            <a:r>
              <a:rPr lang="en-US" dirty="0"/>
              <a:t> soi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. </a:t>
            </a:r>
          </a:p>
          <a:p>
            <a:pPr>
              <a:buFontTx/>
              <a:buChar char="-"/>
            </a:pP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cầm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: COC -&gt; SPERM.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5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1BCAEA-244E-436E-B2EC-8A1CAD487603}"/>
              </a:ext>
            </a:extLst>
          </p:cNvPr>
          <p:cNvSpPr txBox="1"/>
          <p:nvPr/>
        </p:nvSpPr>
        <p:spPr>
          <a:xfrm>
            <a:off x="628649" y="557189"/>
            <a:ext cx="7886699" cy="129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Y14CQ  lần 1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49" y="2046851"/>
            <a:ext cx="7886699" cy="7289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  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9154020-E404-42B5-ACFA-AD73EA32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20" y="1195846"/>
            <a:ext cx="7886699" cy="244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74E3F-A089-4AB8-AA8A-A6B721F2A574}"/>
              </a:ext>
            </a:extLst>
          </p:cNvPr>
          <p:cNvSpPr txBox="1"/>
          <p:nvPr/>
        </p:nvSpPr>
        <p:spPr>
          <a:xfrm>
            <a:off x="3343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05B4-677B-429F-AA23-72C0356E95FE}"/>
              </a:ext>
            </a:extLst>
          </p:cNvPr>
          <p:cNvSpPr txBox="1"/>
          <p:nvPr/>
        </p:nvSpPr>
        <p:spPr>
          <a:xfrm>
            <a:off x="263156" y="11137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9CFF8-FAEA-4E9A-A873-EE2B8AB37A5C}"/>
              </a:ext>
            </a:extLst>
          </p:cNvPr>
          <p:cNvSpPr txBox="1"/>
          <p:nvPr/>
        </p:nvSpPr>
        <p:spPr>
          <a:xfrm>
            <a:off x="628649" y="4805107"/>
            <a:ext cx="783119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41. D. (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ra). </a:t>
            </a:r>
          </a:p>
          <a:p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nồng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Proges</a:t>
            </a:r>
            <a:r>
              <a:rPr lang="en-US" dirty="0"/>
              <a:t> &lt; 1 (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vàng</a:t>
            </a:r>
            <a:r>
              <a:rPr lang="en-US" dirty="0"/>
              <a:t>),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do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Proges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&gt; 10 ng/ml.</a:t>
            </a:r>
          </a:p>
          <a:p>
            <a:r>
              <a:rPr lang="en-US" dirty="0"/>
              <a:t>42. B.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7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1BCAEA-244E-436E-B2EC-8A1CAD487603}"/>
              </a:ext>
            </a:extLst>
          </p:cNvPr>
          <p:cNvSpPr txBox="1"/>
          <p:nvPr/>
        </p:nvSpPr>
        <p:spPr>
          <a:xfrm>
            <a:off x="358953" y="1061652"/>
            <a:ext cx="7886699" cy="7657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Y14CQ  lần 1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5992-74CA-4E5E-831D-1F8F99FB5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906" y="4820304"/>
            <a:ext cx="7886699" cy="1883301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l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 </a:t>
            </a:r>
          </a:p>
          <a:p>
            <a:pPr algn="l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56. C.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Câu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này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nghĩ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bị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xơ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cơ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tử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FIGO 0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nên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ưu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tiên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chọn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điều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trị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bằng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phẫu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thuật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cắt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soi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buồng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tử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Kích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thước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 &lt; 3cm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thì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dễ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thực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hiện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cắt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(FIGO 0,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phụ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thuộc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vô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size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cuống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nhiều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hơn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hay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bóc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hơn</a:t>
            </a:r>
            <a:r>
              <a:rPr lang="en-US" sz="2000" dirty="0"/>
              <a:t> (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2cm, </a:t>
            </a:r>
            <a:r>
              <a:rPr lang="en-US" sz="2000" dirty="0" err="1"/>
              <a:t>trên</a:t>
            </a:r>
            <a:r>
              <a:rPr lang="en-US" sz="2000" dirty="0"/>
              <a:t> 3cm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khó</a:t>
            </a:r>
            <a:r>
              <a:rPr lang="en-US" sz="2000" dirty="0"/>
              <a:t> </a:t>
            </a:r>
            <a:r>
              <a:rPr lang="en-US" sz="2000" dirty="0" err="1"/>
              <a:t>bóc</a:t>
            </a:r>
            <a:r>
              <a:rPr lang="en-US" sz="2000" dirty="0"/>
              <a:t>, </a:t>
            </a:r>
            <a:r>
              <a:rPr lang="en-US" sz="2000" dirty="0" err="1"/>
              <a:t>cân</a:t>
            </a:r>
            <a:r>
              <a:rPr lang="en-US" sz="2000" dirty="0"/>
              <a:t> </a:t>
            </a:r>
            <a:r>
              <a:rPr lang="en-US" sz="2000" dirty="0" err="1"/>
              <a:t>nhắc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yếu</a:t>
            </a:r>
            <a:r>
              <a:rPr lang="en-US" sz="2000" dirty="0"/>
              <a:t> </a:t>
            </a:r>
            <a:r>
              <a:rPr lang="en-US" sz="2000" dirty="0" err="1"/>
              <a:t>tố</a:t>
            </a:r>
            <a:r>
              <a:rPr lang="en-US" sz="2000" dirty="0"/>
              <a:t>: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bs, </a:t>
            </a:r>
            <a:r>
              <a:rPr lang="en-US" sz="2000" dirty="0" err="1"/>
              <a:t>kích</a:t>
            </a:r>
            <a:r>
              <a:rPr lang="en-US" sz="2000" dirty="0"/>
              <a:t> </a:t>
            </a:r>
            <a:r>
              <a:rPr lang="en-US" sz="2000" dirty="0" err="1"/>
              <a:t>thước</a:t>
            </a:r>
            <a:r>
              <a:rPr lang="en-US" sz="2000" dirty="0"/>
              <a:t>, </a:t>
            </a:r>
            <a:r>
              <a:rPr lang="en-US" sz="2000" dirty="0" err="1"/>
              <a:t>vị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, FIGO </a:t>
            </a:r>
            <a:r>
              <a:rPr lang="en-US" sz="2000" dirty="0" err="1"/>
              <a:t>mấy</a:t>
            </a:r>
            <a:r>
              <a:rPr lang="en-US" sz="2000" dirty="0"/>
              <a:t>)</a:t>
            </a:r>
          </a:p>
          <a:p>
            <a:pPr algn="l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57. B.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nếu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vô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xhtc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kéo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dài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thì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nghĩ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nhiều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là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FIGO 012,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nhưng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ko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loại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trừ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những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FIGO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hơn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vì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FIGO 4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gây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biến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dạng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lòng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tử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khó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cầm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trong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chu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kì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thì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cũng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xuất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huyết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Bn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có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kế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hoạch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sanh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nên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trước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mắt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cầm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đã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algn="l"/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74E3F-A089-4AB8-AA8A-A6B721F2A574}"/>
              </a:ext>
            </a:extLst>
          </p:cNvPr>
          <p:cNvSpPr txBox="1"/>
          <p:nvPr/>
        </p:nvSpPr>
        <p:spPr>
          <a:xfrm>
            <a:off x="3343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6B1F82E-8960-4440-8C9B-3790A1909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06" y="1130158"/>
            <a:ext cx="8060076" cy="3621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2BFA6-ABC8-421B-9327-52EB3F804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137923"/>
            <a:ext cx="4934474" cy="11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9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C260-55DB-48D5-B3EF-CD6FEF9B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Y14LT LẦN 1</a:t>
            </a:r>
            <a:endParaRPr lang="en-US"/>
          </a:p>
        </p:txBody>
      </p:sp>
      <p:pic>
        <p:nvPicPr>
          <p:cNvPr id="4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A4727DD2-9808-4883-9A27-8589DA99A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42" y="1296461"/>
            <a:ext cx="8756045" cy="1389901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69DA398-5800-41DA-8CD9-3FF0C7B1E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9" y="2823358"/>
            <a:ext cx="8637996" cy="1647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F21A3C-12D0-47EE-9A61-947A33F31507}"/>
              </a:ext>
            </a:extLst>
          </p:cNvPr>
          <p:cNvSpPr txBox="1"/>
          <p:nvPr/>
        </p:nvSpPr>
        <p:spPr>
          <a:xfrm>
            <a:off x="837343" y="4741524"/>
            <a:ext cx="747119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41. B</a:t>
            </a:r>
          </a:p>
          <a:p>
            <a:r>
              <a:rPr lang="en-US" dirty="0"/>
              <a:t>44. A,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khoa,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bn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cầm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87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4331-9904-41D7-88B9-E7A57505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5719"/>
          </a:xfrm>
        </p:spPr>
        <p:txBody>
          <a:bodyPr>
            <a:noAutofit/>
          </a:bodyPr>
          <a:lstStyle/>
          <a:p>
            <a:r>
              <a:rPr lang="en-US" sz="2200" dirty="0" err="1"/>
              <a:t>Trích</a:t>
            </a:r>
            <a:r>
              <a:rPr lang="en-US" sz="2200" dirty="0"/>
              <a:t> </a:t>
            </a:r>
            <a:r>
              <a:rPr lang="en-US" sz="2200" dirty="0" err="1"/>
              <a:t>câu</a:t>
            </a:r>
            <a:r>
              <a:rPr lang="en-US" sz="2200" dirty="0"/>
              <a:t> 44-y14lt </a:t>
            </a:r>
            <a:r>
              <a:rPr lang="en-US" sz="2200" dirty="0" err="1"/>
              <a:t>lần</a:t>
            </a:r>
            <a:r>
              <a:rPr lang="en-US" sz="2200" dirty="0"/>
              <a:t> 1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B8E3574-7966-4A35-8DCB-36DA739C17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81" y="126323"/>
            <a:ext cx="5429006" cy="6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84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E340-477F-4A29-B7B0-EA4D0EFE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Y14LT LẦN 1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BB19E4-D005-4A36-914F-E70F0327D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26" y="1715714"/>
            <a:ext cx="8695789" cy="1232058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34C94B1-8087-4877-9611-0A1FDA25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1" y="3074607"/>
            <a:ext cx="8946222" cy="149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21D2E-D85C-4374-B870-6DFDC59418A6}"/>
              </a:ext>
            </a:extLst>
          </p:cNvPr>
          <p:cNvSpPr txBox="1"/>
          <p:nvPr/>
        </p:nvSpPr>
        <p:spPr>
          <a:xfrm>
            <a:off x="830765" y="502439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54. A</a:t>
            </a:r>
          </a:p>
          <a:p>
            <a:r>
              <a:rPr lang="en-US" dirty="0"/>
              <a:t>72. C</a:t>
            </a:r>
          </a:p>
        </p:txBody>
      </p:sp>
    </p:spTree>
    <p:extLst>
      <p:ext uri="{BB962C8B-B14F-4D97-AF65-F5344CB8AC3E}">
        <p14:creationId xmlns:p14="http://schemas.microsoft.com/office/powerpoint/2010/main" val="173655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8485-0F9D-4AD7-9DF3-7A6193A3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Y14CQ LẦN 2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F7EFD26-5594-4ECE-BCFB-E99E3F0F1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38" y="1449095"/>
            <a:ext cx="8567362" cy="1701083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71E2F5B-ABE1-4019-BE4C-2770E47D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9" y="3214469"/>
            <a:ext cx="5966717" cy="157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5BBD9-4D8E-41FD-AA3F-A5845CF1FD55}"/>
              </a:ext>
            </a:extLst>
          </p:cNvPr>
          <p:cNvSpPr txBox="1"/>
          <p:nvPr/>
        </p:nvSpPr>
        <p:spPr>
          <a:xfrm>
            <a:off x="474538" y="5136229"/>
            <a:ext cx="83865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41. B, </a:t>
            </a: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Adeno qua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,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.</a:t>
            </a:r>
          </a:p>
          <a:p>
            <a:r>
              <a:rPr lang="en-US" dirty="0"/>
              <a:t>47. A </a:t>
            </a:r>
            <a:r>
              <a:rPr lang="en-US" dirty="0">
                <a:highlight>
                  <a:srgbClr val="FFFF00"/>
                </a:highlight>
              </a:rPr>
              <a:t>(TBL </a:t>
            </a:r>
            <a:r>
              <a:rPr lang="en-US" dirty="0" err="1">
                <a:highlight>
                  <a:srgbClr val="FFFF00"/>
                </a:highlight>
              </a:rPr>
              <a:t>đề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cập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tới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dậy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thì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và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tiền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mãn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kinh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mặc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kệ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lâm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sàng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câu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này</a:t>
            </a:r>
            <a:r>
              <a:rPr lang="en-US" dirty="0">
                <a:highlight>
                  <a:srgbClr val="FFFF00"/>
                </a:highlight>
              </a:rPr>
              <a:t> ra </a:t>
            </a:r>
            <a:r>
              <a:rPr lang="en-US" dirty="0" err="1">
                <a:highlight>
                  <a:srgbClr val="FFFF00"/>
                </a:highlight>
              </a:rPr>
              <a:t>theo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sách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9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930E-4B88-4210-91F5-25CB31BA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4" y="133957"/>
            <a:ext cx="7886700" cy="516474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Y14CQ LẦN 2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0D8183-7003-4383-9138-AB505FA7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94" y="663748"/>
            <a:ext cx="8682947" cy="1499484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8067A70-8298-4F42-BE66-81512461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7" y="2150595"/>
            <a:ext cx="8663682" cy="169635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6D9E9E3-C241-42AC-BCDD-49374CA91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91" y="3854557"/>
            <a:ext cx="5697021" cy="1383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68D50-F5B3-464F-A0B1-D30E462C4BDE}"/>
              </a:ext>
            </a:extLst>
          </p:cNvPr>
          <p:cNvSpPr txBox="1"/>
          <p:nvPr/>
        </p:nvSpPr>
        <p:spPr>
          <a:xfrm>
            <a:off x="461694" y="5530934"/>
            <a:ext cx="81494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55. B,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cầm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estrogen </a:t>
            </a:r>
            <a:r>
              <a:rPr lang="en-US" dirty="0" err="1"/>
              <a:t>khẩn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 </a:t>
            </a:r>
          </a:p>
          <a:p>
            <a:r>
              <a:rPr lang="en-US" dirty="0"/>
              <a:t>73. C. GnRH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tiêm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. </a:t>
            </a:r>
          </a:p>
          <a:p>
            <a:r>
              <a:rPr lang="en-US" dirty="0"/>
              <a:t>77. A</a:t>
            </a:r>
          </a:p>
        </p:txBody>
      </p:sp>
    </p:spTree>
    <p:extLst>
      <p:ext uri="{BB962C8B-B14F-4D97-AF65-F5344CB8AC3E}">
        <p14:creationId xmlns:p14="http://schemas.microsoft.com/office/powerpoint/2010/main" val="380936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9DEB-8AF9-4260-A89B-C4EA3247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YCQ 13 LẦN 1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1456FFB-2B90-4624-B3B5-0F499C8E3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12" y="1409130"/>
            <a:ext cx="8772846" cy="262862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7A108-BB94-47F6-96D2-48FEA2F3391E}"/>
              </a:ext>
            </a:extLst>
          </p:cNvPr>
          <p:cNvSpPr txBox="1"/>
          <p:nvPr/>
        </p:nvSpPr>
        <p:spPr>
          <a:xfrm>
            <a:off x="837344" y="4741524"/>
            <a:ext cx="68199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44. AUB-C. (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,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, </a:t>
            </a:r>
            <a:r>
              <a:rPr lang="en-US" dirty="0" err="1"/>
              <a:t>bạch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)</a:t>
            </a:r>
          </a:p>
          <a:p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tủy</a:t>
            </a:r>
            <a:r>
              <a:rPr lang="en-US" dirty="0"/>
              <a:t>. </a:t>
            </a:r>
          </a:p>
          <a:p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Luân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78674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" y="1"/>
            <a:ext cx="729530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20B79B-6E5E-4BB6-9901-84E87B31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>
                <a:ea typeface="+mj-lt"/>
                <a:cs typeface="+mj-lt"/>
              </a:rPr>
              <a:t>YCQ 13 LẦN 1</a:t>
            </a:r>
          </a:p>
          <a:p>
            <a:endParaRPr lang="en-US" sz="310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1B3DB40-5032-4C21-9509-167FCB8F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4" y="890343"/>
            <a:ext cx="7874897" cy="184700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3B7967C-4A9E-4C39-B238-DAFFDDD8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1" y="2898494"/>
            <a:ext cx="8003324" cy="177553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779D4B-8A93-4512-937F-DD28E35DB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23" y="4788172"/>
            <a:ext cx="8512875" cy="1388791"/>
          </a:xfrm>
        </p:spPr>
        <p:txBody>
          <a:bodyPr>
            <a:normAutofit/>
          </a:bodyPr>
          <a:lstStyle/>
          <a:p>
            <a:endParaRPr lang="en-US" sz="17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3455" y="4601497"/>
            <a:ext cx="760545" cy="2017580"/>
            <a:chOff x="1117794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73162B-300D-4AEE-A0C6-8E299AFC4B08}"/>
              </a:ext>
            </a:extLst>
          </p:cNvPr>
          <p:cNvSpPr txBox="1"/>
          <p:nvPr/>
        </p:nvSpPr>
        <p:spPr>
          <a:xfrm>
            <a:off x="364773" y="5024396"/>
            <a:ext cx="863070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62. C, </a:t>
            </a:r>
            <a:r>
              <a:rPr lang="en-US" dirty="0" err="1"/>
              <a:t>bà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buồng</a:t>
            </a:r>
            <a:r>
              <a:rPr lang="en-US" dirty="0"/>
              <a:t> </a:t>
            </a:r>
            <a:r>
              <a:rPr lang="en-US" dirty="0" err="1"/>
              <a:t>trứng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, do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AMH, inhibin </a:t>
            </a:r>
            <a:r>
              <a:rPr lang="en-US" dirty="0" err="1"/>
              <a:t>và</a:t>
            </a:r>
            <a:r>
              <a:rPr lang="en-US" dirty="0"/>
              <a:t> FSH</a:t>
            </a:r>
          </a:p>
          <a:p>
            <a:r>
              <a:rPr lang="en-US" dirty="0"/>
              <a:t>66. C (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8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Y15 cuối kỳ lần 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23" y="1825625"/>
            <a:ext cx="6474486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7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D4CE-45F7-4951-916E-8DDB63A7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YLT 13 lần 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FDE0-6DD6-4733-A5C1-7B93389F8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81" y="1710041"/>
            <a:ext cx="86610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41.Trong </a:t>
            </a:r>
            <a:r>
              <a:rPr lang="en-US" sz="2200" dirty="0" err="1">
                <a:ea typeface="+mn-lt"/>
                <a:cs typeface="+mn-lt"/>
              </a:rPr>
              <a:t>các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trường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hợp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dùng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nội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tiết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ngoại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sinh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sau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ea typeface="+mn-lt"/>
                <a:cs typeface="+mn-lt"/>
              </a:rPr>
              <a:t>trường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hợp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nào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có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hiện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tượng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phóng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noãn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bình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thường</a:t>
            </a:r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A. </a:t>
            </a:r>
            <a:r>
              <a:rPr lang="en-US" sz="2200" dirty="0" err="1">
                <a:ea typeface="+mn-lt"/>
                <a:cs typeface="+mn-lt"/>
              </a:rPr>
              <a:t>bơm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điện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đưa</a:t>
            </a:r>
            <a:r>
              <a:rPr lang="en-US" sz="2200" dirty="0">
                <a:ea typeface="+mn-lt"/>
                <a:cs typeface="+mn-lt"/>
              </a:rPr>
              <a:t> GnRH </a:t>
            </a:r>
            <a:r>
              <a:rPr lang="en-US" sz="2200" dirty="0" err="1">
                <a:ea typeface="+mn-lt"/>
                <a:cs typeface="+mn-lt"/>
              </a:rPr>
              <a:t>theo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dạng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xung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định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giờ</a:t>
            </a:r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B. GnRH </a:t>
            </a:r>
            <a:r>
              <a:rPr lang="en-US" sz="2200" dirty="0" err="1">
                <a:ea typeface="+mn-lt"/>
                <a:cs typeface="+mn-lt"/>
              </a:rPr>
              <a:t>đồng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vận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dạng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phóng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thích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dài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ea typeface="+mn-lt"/>
                <a:cs typeface="+mn-lt"/>
              </a:rPr>
              <a:t>chậm</a:t>
            </a:r>
            <a:r>
              <a:rPr lang="en-US" sz="2200" dirty="0">
                <a:ea typeface="+mn-lt"/>
                <a:cs typeface="+mn-lt"/>
              </a:rPr>
              <a:t>, </a:t>
            </a:r>
            <a:r>
              <a:rPr lang="en-US" sz="2200" dirty="0" err="1">
                <a:ea typeface="+mn-lt"/>
                <a:cs typeface="+mn-lt"/>
              </a:rPr>
              <a:t>liên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tục</a:t>
            </a:r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C. </a:t>
            </a:r>
            <a:r>
              <a:rPr lang="en-US" sz="2200" dirty="0" err="1">
                <a:ea typeface="+mn-lt"/>
                <a:cs typeface="+mn-lt"/>
              </a:rPr>
              <a:t>Dùng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liên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tục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proges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ngoại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sinh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liều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thấp</a:t>
            </a:r>
            <a:r>
              <a:rPr lang="en-US" sz="2200" dirty="0">
                <a:ea typeface="+mn-lt"/>
                <a:cs typeface="+mn-lt"/>
              </a:rPr>
              <a:t> hay </a:t>
            </a:r>
            <a:r>
              <a:rPr lang="en-US" sz="2200" dirty="0" err="1">
                <a:ea typeface="+mn-lt"/>
                <a:cs typeface="+mn-lt"/>
              </a:rPr>
              <a:t>liều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cao</a:t>
            </a:r>
            <a:r>
              <a:rPr lang="en-US" sz="2200" dirty="0">
                <a:ea typeface="+mn-lt"/>
                <a:cs typeface="+mn-lt"/>
              </a:rPr>
              <a:t>.</a:t>
            </a:r>
          </a:p>
          <a:p>
            <a:r>
              <a:rPr lang="en-US" sz="2200" dirty="0">
                <a:ea typeface="+mn-lt"/>
                <a:cs typeface="+mn-lt"/>
              </a:rPr>
              <a:t>D. </a:t>
            </a:r>
            <a:r>
              <a:rPr lang="en-US" sz="2200" dirty="0" err="1">
                <a:ea typeface="+mn-lt"/>
                <a:cs typeface="+mn-lt"/>
              </a:rPr>
              <a:t>Dùng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liên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tục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chất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điều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hòa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thụ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thể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chọn</a:t>
            </a: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ea typeface="+mn-lt"/>
                <a:cs typeface="+mn-lt"/>
              </a:rPr>
              <a:t>lọc</a:t>
            </a:r>
            <a:r>
              <a:rPr lang="en-US" sz="2200" dirty="0">
                <a:ea typeface="+mn-lt"/>
                <a:cs typeface="+mn-lt"/>
              </a:rPr>
              <a:t> progesterone</a:t>
            </a:r>
          </a:p>
          <a:p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Note: </a:t>
            </a: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41. A. </a:t>
            </a:r>
            <a:r>
              <a:rPr lang="en-US" sz="2200" dirty="0" err="1">
                <a:ea typeface="+mn-lt"/>
                <a:cs typeface="+mn-lt"/>
              </a:rPr>
              <a:t>phải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dùng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dạng</a:t>
            </a:r>
            <a:r>
              <a:rPr lang="en-US" sz="2200" dirty="0">
                <a:ea typeface="+mn-lt"/>
                <a:cs typeface="+mn-lt"/>
              </a:rPr>
              <a:t> bolus </a:t>
            </a:r>
            <a:r>
              <a:rPr lang="en-US" sz="2200" dirty="0" err="1">
                <a:ea typeface="+mn-lt"/>
                <a:cs typeface="+mn-lt"/>
              </a:rPr>
              <a:t>ngắt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quãng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ms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đc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theo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xung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như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sinh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lý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sài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liên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tục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không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đc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vì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nó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thích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ứng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trơ</a:t>
            </a:r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788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664E6-7F51-4C54-B444-F3F963AF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38" y="174032"/>
            <a:ext cx="7631723" cy="1111843"/>
          </a:xfrm>
        </p:spPr>
        <p:txBody>
          <a:bodyPr anchor="ctr">
            <a:normAutofit/>
          </a:bodyPr>
          <a:lstStyle/>
          <a:p>
            <a:r>
              <a:rPr lang="en-US" sz="3500">
                <a:cs typeface="Calibri Light"/>
              </a:rPr>
              <a:t>YLT 13 lần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977923-21A1-4246-8DD8-63B254B5C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38" y="5428299"/>
            <a:ext cx="7631722" cy="1202745"/>
          </a:xfrm>
        </p:spPr>
        <p:txBody>
          <a:bodyPr anchor="ctr">
            <a:normAutofit lnSpcReduction="10000"/>
          </a:bodyPr>
          <a:lstStyle/>
          <a:p>
            <a:r>
              <a:rPr lang="en-US" sz="1700" dirty="0">
                <a:cs typeface="Calibri"/>
              </a:rPr>
              <a:t>Note</a:t>
            </a: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51. C</a:t>
            </a: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61. C (A, D do </a:t>
            </a:r>
            <a:r>
              <a:rPr lang="en-US" sz="1700" dirty="0" err="1">
                <a:cs typeface="Calibri"/>
              </a:rPr>
              <a:t>không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có</a:t>
            </a:r>
            <a:r>
              <a:rPr lang="en-US" sz="1700" dirty="0">
                <a:cs typeface="Calibri"/>
              </a:rPr>
              <a:t> es, </a:t>
            </a:r>
            <a:r>
              <a:rPr lang="en-US" sz="1700" dirty="0" err="1">
                <a:cs typeface="Calibri"/>
              </a:rPr>
              <a:t>nên</a:t>
            </a:r>
            <a:r>
              <a:rPr lang="en-US" sz="1700" dirty="0">
                <a:cs typeface="Calibri"/>
              </a:rPr>
              <a:t> FSH </a:t>
            </a:r>
            <a:r>
              <a:rPr lang="en-US" sz="1700" dirty="0" err="1">
                <a:cs typeface="Calibri"/>
              </a:rPr>
              <a:t>tăng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cao</a:t>
            </a:r>
            <a:r>
              <a:rPr lang="en-US" sz="1700" dirty="0">
                <a:cs typeface="Calibri"/>
              </a:rPr>
              <a:t>, B: </a:t>
            </a:r>
            <a:r>
              <a:rPr lang="en-US" sz="1700" dirty="0" err="1">
                <a:cs typeface="Calibri"/>
              </a:rPr>
              <a:t>proges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trong</a:t>
            </a:r>
            <a:r>
              <a:rPr lang="en-US" sz="1700" dirty="0">
                <a:cs typeface="Calibri"/>
              </a:rPr>
              <a:t> que </a:t>
            </a:r>
            <a:r>
              <a:rPr lang="en-US" sz="1700" dirty="0" err="1">
                <a:cs typeface="Calibri"/>
              </a:rPr>
              <a:t>cấy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tránh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thai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ức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chế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đỉnh</a:t>
            </a:r>
            <a:r>
              <a:rPr lang="en-US" sz="1700" dirty="0">
                <a:cs typeface="Calibri"/>
              </a:rPr>
              <a:t> LH, </a:t>
            </a:r>
            <a:r>
              <a:rPr lang="en-US" sz="1700" dirty="0" err="1">
                <a:cs typeface="Calibri"/>
              </a:rPr>
              <a:t>không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liên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quan</a:t>
            </a:r>
            <a:r>
              <a:rPr lang="en-US" sz="1700" dirty="0">
                <a:cs typeface="Calibri"/>
              </a:rPr>
              <a:t> FSH) </a:t>
            </a:r>
          </a:p>
          <a:p>
            <a:pPr marL="0" indent="0" algn="ctr">
              <a:buNone/>
            </a:pPr>
            <a:endParaRPr lang="en-US" sz="1700" dirty="0">
              <a:cs typeface="Calibri"/>
            </a:endParaRPr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103942F-D3FF-4104-9465-65FAAC4E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5" y="1111410"/>
            <a:ext cx="7886696" cy="1735073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E6F72EE-B5D1-463C-874F-71DBF3D3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64" y="3194280"/>
            <a:ext cx="8804954" cy="13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71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F33E-35E3-4DDC-BEDC-577AEEBD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YLT 13 lần 1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A1C94C3-12F1-4AE3-9C06-524BAD32A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33" y="1434888"/>
            <a:ext cx="8663077" cy="168224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0AD4B-31AC-42AC-9946-C182BAE3F634}"/>
              </a:ext>
            </a:extLst>
          </p:cNvPr>
          <p:cNvSpPr txBox="1"/>
          <p:nvPr/>
        </p:nvSpPr>
        <p:spPr>
          <a:xfrm>
            <a:off x="410603" y="3300851"/>
            <a:ext cx="79777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 77. B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2020 UPA </a:t>
            </a:r>
            <a:r>
              <a:rPr lang="en-US" dirty="0" err="1"/>
              <a:t>bị</a:t>
            </a:r>
            <a:r>
              <a:rPr lang="en-US" dirty="0"/>
              <a:t> FDA </a:t>
            </a:r>
            <a:r>
              <a:rPr lang="en-US" dirty="0" err="1"/>
              <a:t>cấm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nay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 </a:t>
            </a:r>
          </a:p>
          <a:p>
            <a:r>
              <a:rPr lang="en-US" dirty="0"/>
              <a:t>FIGO 34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FIGO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bóc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xh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SPERM: UPA, </a:t>
            </a:r>
            <a:r>
              <a:rPr lang="en-US" u="sng" dirty="0" err="1"/>
              <a:t>mife</a:t>
            </a:r>
            <a:r>
              <a:rPr lang="en-US" u="sng" dirty="0"/>
              <a:t> (ko </a:t>
            </a:r>
            <a:r>
              <a:rPr lang="en-US" u="sng" dirty="0" err="1"/>
              <a:t>sài</a:t>
            </a:r>
            <a:r>
              <a:rPr lang="en-US" u="sng" dirty="0"/>
              <a:t> </a:t>
            </a:r>
            <a:r>
              <a:rPr lang="en-US" u="sng" dirty="0" err="1"/>
              <a:t>vì</a:t>
            </a:r>
            <a:r>
              <a:rPr lang="en-US" u="sng" dirty="0"/>
              <a:t> </a:t>
            </a:r>
            <a:r>
              <a:rPr lang="en-US" u="sng" dirty="0" err="1"/>
              <a:t>nó</a:t>
            </a:r>
            <a:r>
              <a:rPr lang="en-US" u="sng" dirty="0"/>
              <a:t> </a:t>
            </a:r>
            <a:r>
              <a:rPr lang="en-US" u="sng" dirty="0" err="1"/>
              <a:t>tác</a:t>
            </a:r>
            <a:r>
              <a:rPr lang="en-US" u="sng" dirty="0"/>
              <a:t> </a:t>
            </a:r>
            <a:r>
              <a:rPr lang="en-US" u="sng" dirty="0" err="1"/>
              <a:t>dụng</a:t>
            </a:r>
            <a:r>
              <a:rPr lang="en-US" u="sng" dirty="0"/>
              <a:t> </a:t>
            </a:r>
            <a:r>
              <a:rPr lang="en-US" u="sng" dirty="0" err="1"/>
              <a:t>trên</a:t>
            </a:r>
            <a:r>
              <a:rPr lang="en-US" u="sng" dirty="0"/>
              <a:t> nm </a:t>
            </a:r>
            <a:r>
              <a:rPr lang="en-US" u="sng" dirty="0" err="1"/>
              <a:t>nhiều</a:t>
            </a:r>
            <a:r>
              <a:rPr lang="en-US" u="sng" dirty="0"/>
              <a:t> </a:t>
            </a:r>
            <a:r>
              <a:rPr lang="en-US" u="sng" dirty="0" err="1"/>
              <a:t>hơn</a:t>
            </a:r>
            <a:r>
              <a:rPr lang="en-US" u="sng" dirty="0"/>
              <a:t> </a:t>
            </a:r>
            <a:r>
              <a:rPr lang="en-US" u="sng" dirty="0" err="1"/>
              <a:t>nên</a:t>
            </a:r>
            <a:r>
              <a:rPr lang="en-US" u="sng" dirty="0"/>
              <a:t> </a:t>
            </a:r>
            <a:r>
              <a:rPr lang="en-US" u="sng" dirty="0" err="1"/>
              <a:t>không</a:t>
            </a:r>
            <a:r>
              <a:rPr lang="en-US" u="sng" dirty="0"/>
              <a:t> </a:t>
            </a:r>
            <a:r>
              <a:rPr lang="en-US" u="sng" dirty="0" err="1"/>
              <a:t>hiệu</a:t>
            </a:r>
            <a:r>
              <a:rPr lang="en-US" u="sng" dirty="0"/>
              <a:t> </a:t>
            </a:r>
            <a:r>
              <a:rPr lang="en-US" u="sng" dirty="0" err="1"/>
              <a:t>quả</a:t>
            </a:r>
            <a:r>
              <a:rPr lang="en-US" u="sng" dirty="0"/>
              <a:t> </a:t>
            </a:r>
            <a:r>
              <a:rPr lang="en-US" u="sng" dirty="0" err="1"/>
              <a:t>lắm</a:t>
            </a:r>
            <a:r>
              <a:rPr lang="en-US" u="sng" dirty="0"/>
              <a:t>, </a:t>
            </a:r>
            <a:r>
              <a:rPr lang="en-US" u="sng" dirty="0" err="1"/>
              <a:t>nhiều</a:t>
            </a:r>
            <a:r>
              <a:rPr lang="en-US" u="sng" dirty="0"/>
              <a:t> </a:t>
            </a:r>
            <a:r>
              <a:rPr lang="en-US" u="sng" dirty="0" err="1"/>
              <a:t>tác</a:t>
            </a:r>
            <a:r>
              <a:rPr lang="en-US" u="sng" dirty="0"/>
              <a:t> </a:t>
            </a:r>
            <a:r>
              <a:rPr lang="en-US" u="sng" dirty="0" err="1"/>
              <a:t>dụng</a:t>
            </a:r>
            <a:r>
              <a:rPr lang="en-US" u="sng" dirty="0"/>
              <a:t> </a:t>
            </a:r>
            <a:r>
              <a:rPr lang="en-US" u="sng" dirty="0" err="1"/>
              <a:t>phụ</a:t>
            </a:r>
            <a:r>
              <a:rPr lang="en-US" u="sng" dirty="0"/>
              <a:t> </a:t>
            </a:r>
            <a:r>
              <a:rPr lang="en-US" u="sng" dirty="0" err="1"/>
              <a:t>hơn</a:t>
            </a:r>
            <a:r>
              <a:rPr lang="en-US" u="sng" dirty="0"/>
              <a:t> </a:t>
            </a:r>
            <a:r>
              <a:rPr lang="en-US" u="sng" dirty="0" err="1"/>
              <a:t>và</a:t>
            </a:r>
            <a:r>
              <a:rPr lang="en-US" u="sng" dirty="0"/>
              <a:t> </a:t>
            </a:r>
            <a:r>
              <a:rPr lang="en-US" u="sng" dirty="0" err="1"/>
              <a:t>mục</a:t>
            </a:r>
            <a:r>
              <a:rPr lang="en-US" u="sng" dirty="0"/>
              <a:t> </a:t>
            </a:r>
            <a:r>
              <a:rPr lang="en-US" u="sng" dirty="0" err="1"/>
              <a:t>đích</a:t>
            </a:r>
            <a:r>
              <a:rPr lang="en-US" u="sng" dirty="0"/>
              <a:t> </a:t>
            </a:r>
            <a:r>
              <a:rPr lang="en-US" u="sng" dirty="0" err="1"/>
              <a:t>sản</a:t>
            </a:r>
            <a:r>
              <a:rPr lang="en-US" u="sng" dirty="0"/>
              <a:t> </a:t>
            </a:r>
            <a:r>
              <a:rPr lang="en-US" u="sng" dirty="0" err="1"/>
              <a:t>xuất</a:t>
            </a:r>
            <a:r>
              <a:rPr lang="en-US" u="sng" dirty="0"/>
              <a:t> </a:t>
            </a:r>
            <a:r>
              <a:rPr lang="en-US" u="sng" dirty="0" err="1"/>
              <a:t>cũng</a:t>
            </a:r>
            <a:r>
              <a:rPr lang="en-US" u="sng" dirty="0"/>
              <a:t> ko </a:t>
            </a:r>
            <a:r>
              <a:rPr lang="en-US" u="sng" dirty="0" err="1"/>
              <a:t>phải</a:t>
            </a:r>
            <a:r>
              <a:rPr lang="en-US" u="sng" dirty="0"/>
              <a:t> </a:t>
            </a:r>
            <a:r>
              <a:rPr lang="en-US" u="sng" dirty="0" err="1"/>
              <a:t>để</a:t>
            </a:r>
            <a:r>
              <a:rPr lang="en-US" u="sng" dirty="0"/>
              <a:t> </a:t>
            </a:r>
            <a:r>
              <a:rPr lang="en-US" u="sng" dirty="0" err="1"/>
              <a:t>điều</a:t>
            </a:r>
            <a:r>
              <a:rPr lang="en-US" u="sng" dirty="0"/>
              <a:t> </a:t>
            </a:r>
            <a:r>
              <a:rPr lang="en-US" u="sng" dirty="0" err="1"/>
              <a:t>trị</a:t>
            </a:r>
            <a:r>
              <a:rPr lang="en-US" u="sng" dirty="0"/>
              <a:t> </a:t>
            </a:r>
            <a:r>
              <a:rPr lang="en-US" u="sng" dirty="0" err="1"/>
              <a:t>bệnh</a:t>
            </a:r>
            <a:r>
              <a:rPr lang="en-US" u="sng" dirty="0"/>
              <a:t> </a:t>
            </a:r>
            <a:r>
              <a:rPr lang="en-US" u="sng" dirty="0" err="1"/>
              <a:t>lý</a:t>
            </a:r>
            <a:r>
              <a:rPr lang="en-US" u="sng" dirty="0"/>
              <a:t> </a:t>
            </a:r>
            <a:r>
              <a:rPr lang="en-US" u="sng" dirty="0" err="1"/>
              <a:t>này</a:t>
            </a:r>
            <a:r>
              <a:rPr lang="en-US" u="sng" dirty="0"/>
              <a:t>; UPA </a:t>
            </a:r>
            <a:r>
              <a:rPr lang="en-US" u="sng" dirty="0" err="1"/>
              <a:t>thì</a:t>
            </a:r>
            <a:r>
              <a:rPr lang="en-US" u="sng" dirty="0"/>
              <a:t> VN </a:t>
            </a:r>
            <a:r>
              <a:rPr lang="en-US" u="sng" dirty="0" err="1"/>
              <a:t>không</a:t>
            </a:r>
            <a:r>
              <a:rPr lang="en-US" u="sng" dirty="0"/>
              <a:t> </a:t>
            </a:r>
            <a:r>
              <a:rPr lang="en-US" u="sng" dirty="0" err="1"/>
              <a:t>có</a:t>
            </a:r>
            <a:r>
              <a:rPr lang="en-US" u="sng" dirty="0"/>
              <a:t>, </a:t>
            </a:r>
            <a:r>
              <a:rPr lang="en-US" u="sng" dirty="0" err="1"/>
              <a:t>hiện</a:t>
            </a:r>
            <a:r>
              <a:rPr lang="en-US" u="sng" dirty="0"/>
              <a:t> </a:t>
            </a:r>
            <a:r>
              <a:rPr lang="en-US" u="sng" dirty="0" err="1"/>
              <a:t>đã</a:t>
            </a:r>
            <a:r>
              <a:rPr lang="en-US" u="sng" dirty="0"/>
              <a:t> </a:t>
            </a:r>
            <a:r>
              <a:rPr lang="en-US" u="sng" dirty="0" err="1"/>
              <a:t>bị</a:t>
            </a:r>
            <a:r>
              <a:rPr lang="en-US" u="sng" dirty="0"/>
              <a:t> </a:t>
            </a:r>
            <a:r>
              <a:rPr lang="en-US" u="sng" dirty="0" err="1"/>
              <a:t>cấm</a:t>
            </a:r>
            <a:r>
              <a:rPr lang="en-US" u="sng" dirty="0"/>
              <a:t>)</a:t>
            </a:r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hiếm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lộ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thai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bóc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hiếm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-&gt; GnRH</a:t>
            </a:r>
          </a:p>
        </p:txBody>
      </p:sp>
    </p:spTree>
    <p:extLst>
      <p:ext uri="{BB962C8B-B14F-4D97-AF65-F5344CB8AC3E}">
        <p14:creationId xmlns:p14="http://schemas.microsoft.com/office/powerpoint/2010/main" val="566747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438C-052F-4580-B803-4FD1F924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Y13CQ LẦN 2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32E2001-2668-4B06-B203-D769C9579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010" y="1440152"/>
            <a:ext cx="8490306" cy="24253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AE66F7-AB3E-4882-A6FB-7D23DFA113F6}"/>
              </a:ext>
            </a:extLst>
          </p:cNvPr>
          <p:cNvSpPr txBox="1"/>
          <p:nvPr/>
        </p:nvSpPr>
        <p:spPr>
          <a:xfrm>
            <a:off x="837344" y="474152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41. A</a:t>
            </a:r>
          </a:p>
          <a:p>
            <a:r>
              <a:rPr lang="en-US" dirty="0"/>
              <a:t>42. A</a:t>
            </a:r>
          </a:p>
        </p:txBody>
      </p:sp>
    </p:spTree>
    <p:extLst>
      <p:ext uri="{BB962C8B-B14F-4D97-AF65-F5344CB8AC3E}">
        <p14:creationId xmlns:p14="http://schemas.microsoft.com/office/powerpoint/2010/main" val="1380027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A0D8-E95C-44B0-BA89-80CADDAA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Y13CQ LẦN 2</a:t>
            </a:r>
          </a:p>
          <a:p>
            <a:endParaRPr lang="en-US" dirty="0">
              <a:cs typeface="Calibri Light"/>
            </a:endParaRPr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F8DEA716-D9D1-42C8-8D1D-8B3ED202E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010" y="1281285"/>
            <a:ext cx="8503149" cy="18825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09F8F-A104-485F-9187-BB740455AD25}"/>
              </a:ext>
            </a:extLst>
          </p:cNvPr>
          <p:cNvSpPr txBox="1"/>
          <p:nvPr/>
        </p:nvSpPr>
        <p:spPr>
          <a:xfrm>
            <a:off x="702005" y="3274537"/>
            <a:ext cx="797115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62. C. </a:t>
            </a:r>
          </a:p>
          <a:p>
            <a:r>
              <a:rPr lang="en-US" dirty="0"/>
              <a:t>A: polyp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rong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chu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???</a:t>
            </a:r>
          </a:p>
          <a:p>
            <a:r>
              <a:rPr lang="en-US" dirty="0"/>
              <a:t>B: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rong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(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FIGO 2018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nha</a:t>
            </a:r>
            <a:r>
              <a:rPr lang="en-US" dirty="0"/>
              <a:t>)</a:t>
            </a:r>
          </a:p>
          <a:p>
            <a:r>
              <a:rPr lang="en-US" dirty="0"/>
              <a:t>C: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PCOS: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,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: polyp, u </a:t>
            </a:r>
            <a:r>
              <a:rPr lang="en-US" dirty="0" err="1"/>
              <a:t>xơ</a:t>
            </a:r>
            <a:r>
              <a:rPr lang="en-US" dirty="0"/>
              <a:t> hay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. </a:t>
            </a:r>
          </a:p>
          <a:p>
            <a:r>
              <a:rPr lang="en-US" dirty="0"/>
              <a:t>D: 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viêm</a:t>
            </a:r>
            <a:r>
              <a:rPr lang="en-US" dirty="0"/>
              <a:t> </a:t>
            </a:r>
            <a:r>
              <a:rPr lang="en-US" dirty="0" err="1"/>
              <a:t>teo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mạc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88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6097A-A31C-449B-8DAE-56E80ADF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Y13CQ LẦN 2</a:t>
            </a:r>
            <a:endParaRPr lang="en-US"/>
          </a:p>
        </p:txBody>
      </p:sp>
      <p:pic>
        <p:nvPicPr>
          <p:cNvPr id="4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5DC42BA4-7D95-4550-9507-814B96656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07058"/>
            <a:ext cx="7886700" cy="351891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B0455-4E48-4290-AE31-6A045B1DB619}"/>
              </a:ext>
            </a:extLst>
          </p:cNvPr>
          <p:cNvSpPr txBox="1"/>
          <p:nvPr/>
        </p:nvSpPr>
        <p:spPr>
          <a:xfrm>
            <a:off x="628650" y="4552959"/>
            <a:ext cx="8153537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dirty="0"/>
              <a:t>NOTE: </a:t>
            </a:r>
          </a:p>
          <a:p>
            <a:r>
              <a:rPr lang="en-US" sz="1700" dirty="0"/>
              <a:t>73. B</a:t>
            </a:r>
          </a:p>
          <a:p>
            <a:r>
              <a:rPr lang="en-US" sz="1700" dirty="0" err="1"/>
              <a:t>Chẩn</a:t>
            </a:r>
            <a:r>
              <a:rPr lang="en-US" sz="1700" dirty="0"/>
              <a:t> </a:t>
            </a:r>
            <a:r>
              <a:rPr lang="en-US" sz="1700" dirty="0" err="1"/>
              <a:t>đoán</a:t>
            </a:r>
            <a:r>
              <a:rPr lang="en-US" sz="1700" dirty="0"/>
              <a:t> u </a:t>
            </a:r>
            <a:r>
              <a:rPr lang="en-US" sz="1700" dirty="0" err="1"/>
              <a:t>xơ</a:t>
            </a:r>
            <a:r>
              <a:rPr lang="en-US" sz="1700" dirty="0"/>
              <a:t> </a:t>
            </a:r>
            <a:r>
              <a:rPr lang="en-US" sz="1700" dirty="0" err="1"/>
              <a:t>cơ</a:t>
            </a:r>
            <a:r>
              <a:rPr lang="en-US" sz="1700" dirty="0"/>
              <a:t> </a:t>
            </a:r>
            <a:r>
              <a:rPr lang="en-US" sz="1700" dirty="0" err="1"/>
              <a:t>tử</a:t>
            </a:r>
            <a:r>
              <a:rPr lang="en-US" sz="1700" dirty="0"/>
              <a:t> </a:t>
            </a:r>
            <a:r>
              <a:rPr lang="en-US" sz="1700" dirty="0" err="1"/>
              <a:t>cung</a:t>
            </a:r>
            <a:r>
              <a:rPr lang="en-US" sz="1700" dirty="0"/>
              <a:t> FIGO 4 (100% </a:t>
            </a:r>
            <a:r>
              <a:rPr lang="en-US" sz="1700" dirty="0" err="1"/>
              <a:t>trong</a:t>
            </a:r>
            <a:r>
              <a:rPr lang="en-US" sz="1700" dirty="0"/>
              <a:t> </a:t>
            </a:r>
            <a:r>
              <a:rPr lang="en-US" sz="1700" dirty="0" err="1"/>
              <a:t>cơ</a:t>
            </a:r>
            <a:r>
              <a:rPr lang="en-US" sz="1700" dirty="0"/>
              <a:t>) (</a:t>
            </a:r>
            <a:r>
              <a:rPr lang="en-US" sz="1700" dirty="0" err="1"/>
              <a:t>nguyên</a:t>
            </a:r>
            <a:r>
              <a:rPr lang="en-US" sz="1700" dirty="0"/>
              <a:t> </a:t>
            </a:r>
            <a:r>
              <a:rPr lang="en-US" sz="1700" dirty="0" err="1"/>
              <a:t>nhân</a:t>
            </a:r>
            <a:r>
              <a:rPr lang="en-US" sz="1700" dirty="0"/>
              <a:t> </a:t>
            </a:r>
            <a:r>
              <a:rPr lang="en-US" sz="1700" dirty="0" err="1"/>
              <a:t>không</a:t>
            </a:r>
            <a:r>
              <a:rPr lang="en-US" sz="1700" dirty="0"/>
              <a:t> </a:t>
            </a:r>
            <a:r>
              <a:rPr lang="en-US" sz="1700" dirty="0" err="1"/>
              <a:t>phải</a:t>
            </a:r>
            <a:r>
              <a:rPr lang="en-US" sz="1700" dirty="0"/>
              <a:t> </a:t>
            </a:r>
            <a:r>
              <a:rPr lang="en-US" sz="1700" dirty="0" err="1"/>
              <a:t>lí</a:t>
            </a:r>
            <a:r>
              <a:rPr lang="en-US" sz="1700" dirty="0"/>
              <a:t> do </a:t>
            </a:r>
            <a:r>
              <a:rPr lang="en-US" sz="1700" dirty="0" err="1"/>
              <a:t>phù</a:t>
            </a:r>
            <a:r>
              <a:rPr lang="en-US" sz="1700" dirty="0"/>
              <a:t> </a:t>
            </a:r>
            <a:r>
              <a:rPr lang="en-US" sz="1700" dirty="0" err="1"/>
              <a:t>hợp</a:t>
            </a:r>
            <a:r>
              <a:rPr lang="en-US" sz="1700" dirty="0"/>
              <a:t> </a:t>
            </a:r>
            <a:r>
              <a:rPr lang="en-US" sz="1700" dirty="0" err="1"/>
              <a:t>để</a:t>
            </a:r>
            <a:r>
              <a:rPr lang="en-US" sz="1700" dirty="0"/>
              <a:t> ns </a:t>
            </a:r>
            <a:r>
              <a:rPr lang="en-US" sz="1700" dirty="0" err="1"/>
              <a:t>xuất</a:t>
            </a:r>
            <a:r>
              <a:rPr lang="en-US" sz="1700" dirty="0"/>
              <a:t> </a:t>
            </a:r>
            <a:r>
              <a:rPr lang="en-US" sz="1700" dirty="0" err="1"/>
              <a:t>huyết</a:t>
            </a:r>
            <a:r>
              <a:rPr lang="en-US" sz="1700" dirty="0"/>
              <a:t>), </a:t>
            </a:r>
            <a:r>
              <a:rPr lang="en-US" sz="1700" dirty="0" err="1"/>
              <a:t>kèm</a:t>
            </a:r>
            <a:r>
              <a:rPr lang="en-US" sz="1700" dirty="0"/>
              <a:t> </a:t>
            </a:r>
            <a:r>
              <a:rPr lang="en-US" sz="1700" dirty="0" err="1"/>
              <a:t>theo</a:t>
            </a:r>
            <a:r>
              <a:rPr lang="en-US" sz="1700" dirty="0"/>
              <a:t> </a:t>
            </a:r>
            <a:r>
              <a:rPr lang="en-US" sz="1700" dirty="0" err="1"/>
              <a:t>nang</a:t>
            </a:r>
            <a:r>
              <a:rPr lang="en-US" sz="1700" dirty="0"/>
              <a:t> </a:t>
            </a:r>
            <a:r>
              <a:rPr lang="en-US" sz="1700" dirty="0" err="1"/>
              <a:t>noãn</a:t>
            </a:r>
            <a:r>
              <a:rPr lang="en-US" sz="1700" dirty="0"/>
              <a:t> </a:t>
            </a:r>
            <a:r>
              <a:rPr lang="en-US" sz="1700" dirty="0" err="1"/>
              <a:t>nang</a:t>
            </a:r>
            <a:r>
              <a:rPr lang="en-US" sz="1700" dirty="0"/>
              <a:t>: </a:t>
            </a:r>
            <a:r>
              <a:rPr lang="en-US" sz="1700" dirty="0" err="1"/>
              <a:t>xuất</a:t>
            </a:r>
            <a:r>
              <a:rPr lang="en-US" sz="1700" dirty="0"/>
              <a:t> </a:t>
            </a:r>
            <a:r>
              <a:rPr lang="en-US" sz="1700" dirty="0" err="1"/>
              <a:t>huyết</a:t>
            </a:r>
            <a:r>
              <a:rPr lang="en-US" sz="1700" dirty="0"/>
              <a:t> </a:t>
            </a:r>
            <a:r>
              <a:rPr lang="en-US" sz="1700" dirty="0" err="1"/>
              <a:t>bất</a:t>
            </a:r>
            <a:r>
              <a:rPr lang="en-US" sz="1700" dirty="0"/>
              <a:t> </a:t>
            </a:r>
            <a:r>
              <a:rPr lang="en-US" sz="1700" dirty="0" err="1"/>
              <a:t>thường</a:t>
            </a:r>
            <a:r>
              <a:rPr lang="en-US" sz="1700" dirty="0"/>
              <a:t> ở </a:t>
            </a:r>
            <a:r>
              <a:rPr lang="en-US" sz="1700" dirty="0" err="1"/>
              <a:t>độ</a:t>
            </a:r>
            <a:r>
              <a:rPr lang="en-US" sz="1700" dirty="0"/>
              <a:t> </a:t>
            </a:r>
            <a:r>
              <a:rPr lang="en-US" sz="1700" dirty="0" err="1"/>
              <a:t>tuổi</a:t>
            </a:r>
            <a:r>
              <a:rPr lang="en-US" sz="1700" dirty="0"/>
              <a:t> </a:t>
            </a:r>
            <a:r>
              <a:rPr lang="en-US" sz="1700" dirty="0" err="1"/>
              <a:t>tiền</a:t>
            </a:r>
            <a:r>
              <a:rPr lang="en-US" sz="1700" dirty="0"/>
              <a:t> </a:t>
            </a:r>
            <a:r>
              <a:rPr lang="en-US" sz="1700" dirty="0" err="1"/>
              <a:t>mãn</a:t>
            </a:r>
            <a:r>
              <a:rPr lang="en-US" sz="1700" dirty="0"/>
              <a:t> </a:t>
            </a:r>
            <a:r>
              <a:rPr lang="en-US" sz="1700" dirty="0" err="1"/>
              <a:t>kinh</a:t>
            </a:r>
            <a:r>
              <a:rPr lang="en-US" sz="1700" dirty="0"/>
              <a:t> (</a:t>
            </a:r>
            <a:r>
              <a:rPr lang="en-US" sz="1700" dirty="0" err="1"/>
              <a:t>phù</a:t>
            </a:r>
            <a:r>
              <a:rPr lang="en-US" sz="1700" dirty="0"/>
              <a:t> </a:t>
            </a:r>
            <a:r>
              <a:rPr lang="en-US" sz="1700" dirty="0" err="1"/>
              <a:t>hợp</a:t>
            </a:r>
            <a:r>
              <a:rPr lang="en-US" sz="1700" dirty="0"/>
              <a:t> </a:t>
            </a:r>
            <a:r>
              <a:rPr lang="en-US" sz="1700" dirty="0" err="1"/>
              <a:t>hơn</a:t>
            </a:r>
            <a:r>
              <a:rPr lang="en-US" sz="1700" dirty="0"/>
              <a:t>), </a:t>
            </a:r>
            <a:r>
              <a:rPr lang="en-US" sz="1700" dirty="0" err="1"/>
              <a:t>cũng</a:t>
            </a:r>
            <a:r>
              <a:rPr lang="en-US" sz="1700" dirty="0"/>
              <a:t> </a:t>
            </a:r>
            <a:r>
              <a:rPr lang="en-US" sz="1700" dirty="0" err="1"/>
              <a:t>có</a:t>
            </a:r>
            <a:r>
              <a:rPr lang="en-US" sz="1700" dirty="0"/>
              <a:t> </a:t>
            </a:r>
            <a:r>
              <a:rPr lang="en-US" sz="1700" dirty="0" err="1"/>
              <a:t>thể</a:t>
            </a:r>
            <a:r>
              <a:rPr lang="en-US" sz="1700" dirty="0"/>
              <a:t> </a:t>
            </a:r>
            <a:r>
              <a:rPr lang="en-US" sz="1700" dirty="0" err="1"/>
              <a:t>là</a:t>
            </a:r>
            <a:r>
              <a:rPr lang="en-US" sz="1700" dirty="0"/>
              <a:t> </a:t>
            </a:r>
            <a:r>
              <a:rPr lang="en-US" sz="1700" dirty="0" err="1"/>
              <a:t>nguyên</a:t>
            </a:r>
            <a:r>
              <a:rPr lang="en-US" sz="1700" dirty="0"/>
              <a:t> </a:t>
            </a:r>
            <a:r>
              <a:rPr lang="en-US" sz="1700" dirty="0" err="1"/>
              <a:t>nhân</a:t>
            </a:r>
            <a:r>
              <a:rPr lang="en-US" sz="1700" dirty="0"/>
              <a:t> </a:t>
            </a:r>
            <a:r>
              <a:rPr lang="en-US" sz="1700" dirty="0" err="1"/>
              <a:t>ác</a:t>
            </a:r>
            <a:r>
              <a:rPr lang="en-US" sz="1700" dirty="0"/>
              <a:t> </a:t>
            </a:r>
            <a:r>
              <a:rPr lang="en-US" sz="1700" dirty="0" err="1"/>
              <a:t>tính</a:t>
            </a:r>
            <a:r>
              <a:rPr lang="en-US" sz="1700" dirty="0"/>
              <a:t> (</a:t>
            </a:r>
            <a:r>
              <a:rPr lang="en-US" sz="1700" dirty="0" err="1"/>
              <a:t>nội</a:t>
            </a:r>
            <a:r>
              <a:rPr lang="en-US" sz="1700" dirty="0"/>
              <a:t> </a:t>
            </a:r>
            <a:r>
              <a:rPr lang="en-US" sz="1700" dirty="0" err="1"/>
              <a:t>mạc</a:t>
            </a:r>
            <a:r>
              <a:rPr lang="en-US" sz="1700" dirty="0"/>
              <a:t> </a:t>
            </a:r>
            <a:r>
              <a:rPr lang="en-US" sz="1700" dirty="0" err="1"/>
              <a:t>đều</a:t>
            </a:r>
            <a:r>
              <a:rPr lang="en-US" sz="1700" dirty="0"/>
              <a:t>, </a:t>
            </a:r>
            <a:r>
              <a:rPr lang="en-US" sz="1700" dirty="0" err="1"/>
              <a:t>nên</a:t>
            </a:r>
            <a:r>
              <a:rPr lang="en-US" sz="1700" dirty="0"/>
              <a:t> </a:t>
            </a:r>
            <a:r>
              <a:rPr lang="en-US" sz="1700" dirty="0" err="1"/>
              <a:t>ít</a:t>
            </a:r>
            <a:r>
              <a:rPr lang="en-US" sz="1700" dirty="0"/>
              <a:t> </a:t>
            </a:r>
            <a:r>
              <a:rPr lang="en-US" sz="1700" dirty="0" err="1"/>
              <a:t>nghĩ</a:t>
            </a:r>
            <a:r>
              <a:rPr lang="en-US" sz="1700" dirty="0"/>
              <a:t> </a:t>
            </a:r>
            <a:r>
              <a:rPr lang="en-US" sz="1700" dirty="0" err="1"/>
              <a:t>hơn</a:t>
            </a:r>
            <a:r>
              <a:rPr lang="en-US" sz="17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sz="1700" dirty="0" err="1"/>
              <a:t>nội</a:t>
            </a:r>
            <a:r>
              <a:rPr lang="en-US" sz="1700" dirty="0"/>
              <a:t> </a:t>
            </a:r>
            <a:r>
              <a:rPr lang="en-US" sz="1700" dirty="0" err="1"/>
              <a:t>mạc</a:t>
            </a:r>
            <a:r>
              <a:rPr lang="en-US" sz="1700" dirty="0"/>
              <a:t> 12mm </a:t>
            </a:r>
            <a:r>
              <a:rPr lang="en-US" sz="1700" dirty="0" err="1"/>
              <a:t>là</a:t>
            </a:r>
            <a:r>
              <a:rPr lang="en-US" sz="1700" dirty="0"/>
              <a:t> </a:t>
            </a:r>
            <a:r>
              <a:rPr lang="en-US" sz="1700" dirty="0" err="1"/>
              <a:t>dày</a:t>
            </a:r>
            <a:r>
              <a:rPr lang="en-US" sz="1700" dirty="0"/>
              <a:t> </a:t>
            </a:r>
            <a:r>
              <a:rPr lang="en-US" sz="1700" dirty="0" err="1"/>
              <a:t>rồi</a:t>
            </a:r>
            <a:r>
              <a:rPr lang="en-US" sz="1700" dirty="0"/>
              <a:t>, </a:t>
            </a:r>
            <a:r>
              <a:rPr lang="en-US" sz="1700" dirty="0" err="1"/>
              <a:t>bình</a:t>
            </a:r>
            <a:r>
              <a:rPr lang="en-US" sz="1700" dirty="0"/>
              <a:t> </a:t>
            </a:r>
            <a:r>
              <a:rPr lang="en-US" sz="1700" dirty="0" err="1"/>
              <a:t>thường</a:t>
            </a:r>
            <a:r>
              <a:rPr lang="en-US" sz="1700" dirty="0"/>
              <a:t> </a:t>
            </a:r>
            <a:r>
              <a:rPr lang="en-US" sz="1700" dirty="0" err="1"/>
              <a:t>cỡ</a:t>
            </a:r>
            <a:r>
              <a:rPr lang="en-US" sz="1700" dirty="0"/>
              <a:t> 4-5mm. </a:t>
            </a:r>
          </a:p>
          <a:p>
            <a:r>
              <a:rPr lang="en-US" sz="1700" dirty="0"/>
              <a:t>* </a:t>
            </a:r>
            <a:r>
              <a:rPr lang="en-US" sz="1700" dirty="0" err="1"/>
              <a:t>Điều</a:t>
            </a:r>
            <a:r>
              <a:rPr lang="en-US" sz="1700" dirty="0"/>
              <a:t> </a:t>
            </a:r>
            <a:r>
              <a:rPr lang="en-US" sz="1700" dirty="0" err="1"/>
              <a:t>trị</a:t>
            </a:r>
            <a:r>
              <a:rPr lang="en-US" sz="1700" dirty="0"/>
              <a:t>: </a:t>
            </a:r>
            <a:r>
              <a:rPr lang="en-US" sz="1700" dirty="0" err="1"/>
              <a:t>cho</a:t>
            </a:r>
            <a:r>
              <a:rPr lang="en-US" sz="1700" dirty="0"/>
              <a:t> </a:t>
            </a:r>
            <a:r>
              <a:rPr lang="en-US" sz="1700" dirty="0" err="1"/>
              <a:t>proges</a:t>
            </a:r>
            <a:r>
              <a:rPr lang="en-US" sz="1700" dirty="0"/>
              <a:t> </a:t>
            </a:r>
            <a:r>
              <a:rPr lang="en-US" sz="1700" dirty="0" err="1"/>
              <a:t>để</a:t>
            </a:r>
            <a:r>
              <a:rPr lang="en-US" sz="1700" dirty="0"/>
              <a:t> </a:t>
            </a:r>
            <a:r>
              <a:rPr lang="en-US" sz="1700" dirty="0" err="1"/>
              <a:t>nội</a:t>
            </a:r>
            <a:r>
              <a:rPr lang="en-US" sz="1700" dirty="0"/>
              <a:t> </a:t>
            </a:r>
            <a:r>
              <a:rPr lang="en-US" sz="1700" dirty="0" err="1"/>
              <a:t>mạc</a:t>
            </a:r>
            <a:r>
              <a:rPr lang="en-US" sz="1700" dirty="0"/>
              <a:t> </a:t>
            </a:r>
            <a:r>
              <a:rPr lang="en-US" sz="1700" dirty="0" err="1"/>
              <a:t>phân</a:t>
            </a:r>
            <a:r>
              <a:rPr lang="en-US" sz="1700" dirty="0"/>
              <a:t> </a:t>
            </a:r>
            <a:r>
              <a:rPr lang="en-US" sz="1700" dirty="0" err="1"/>
              <a:t>tiết</a:t>
            </a:r>
            <a:r>
              <a:rPr lang="en-US" sz="1700" dirty="0"/>
              <a:t>, </a:t>
            </a:r>
            <a:r>
              <a:rPr lang="en-US" sz="1700" dirty="0" err="1"/>
              <a:t>sau</a:t>
            </a:r>
            <a:r>
              <a:rPr lang="en-US" sz="1700" dirty="0"/>
              <a:t> 3-6m </a:t>
            </a:r>
            <a:r>
              <a:rPr lang="en-US" sz="1700" dirty="0" err="1"/>
              <a:t>mà</a:t>
            </a:r>
            <a:r>
              <a:rPr lang="en-US" sz="1700" dirty="0"/>
              <a:t> ko </a:t>
            </a:r>
            <a:r>
              <a:rPr lang="en-US" sz="1700" dirty="0" err="1"/>
              <a:t>đáp</a:t>
            </a:r>
            <a:r>
              <a:rPr lang="en-US" sz="1700" dirty="0"/>
              <a:t> </a:t>
            </a:r>
            <a:r>
              <a:rPr lang="en-US" sz="1700" dirty="0" err="1"/>
              <a:t>ứng</a:t>
            </a:r>
            <a:r>
              <a:rPr lang="en-US" sz="1700" dirty="0"/>
              <a:t> </a:t>
            </a:r>
            <a:r>
              <a:rPr lang="en-US" sz="1700" dirty="0" err="1"/>
              <a:t>thì</a:t>
            </a:r>
            <a:r>
              <a:rPr lang="en-US" sz="1700" dirty="0"/>
              <a:t> </a:t>
            </a:r>
            <a:r>
              <a:rPr lang="en-US" sz="1700" dirty="0" err="1"/>
              <a:t>phải</a:t>
            </a:r>
            <a:r>
              <a:rPr lang="en-US" sz="1700" dirty="0"/>
              <a:t> </a:t>
            </a:r>
            <a:r>
              <a:rPr lang="en-US" sz="1700" dirty="0" err="1"/>
              <a:t>nghĩ</a:t>
            </a:r>
            <a:r>
              <a:rPr lang="en-US" sz="1700" dirty="0"/>
              <a:t> </a:t>
            </a:r>
            <a:r>
              <a:rPr lang="en-US" sz="1700" dirty="0" err="1"/>
              <a:t>nguyên</a:t>
            </a:r>
            <a:r>
              <a:rPr lang="en-US" sz="1700" dirty="0"/>
              <a:t> </a:t>
            </a:r>
            <a:r>
              <a:rPr lang="en-US" sz="1700" dirty="0" err="1"/>
              <a:t>nhân</a:t>
            </a:r>
            <a:r>
              <a:rPr lang="en-US" sz="1700" dirty="0"/>
              <a:t> </a:t>
            </a:r>
            <a:r>
              <a:rPr lang="en-US" sz="1700" dirty="0" err="1"/>
              <a:t>ác</a:t>
            </a:r>
            <a:r>
              <a:rPr lang="en-US" sz="1700" dirty="0"/>
              <a:t> </a:t>
            </a:r>
            <a:r>
              <a:rPr lang="en-US" sz="1700" dirty="0" err="1"/>
              <a:t>tính</a:t>
            </a:r>
            <a:r>
              <a:rPr lang="en-US" sz="1700" dirty="0"/>
              <a:t> -&gt; </a:t>
            </a:r>
            <a:r>
              <a:rPr lang="en-US" sz="1700" dirty="0" err="1"/>
              <a:t>sinh</a:t>
            </a:r>
            <a:r>
              <a:rPr lang="en-US" sz="1700" dirty="0"/>
              <a:t> </a:t>
            </a:r>
            <a:r>
              <a:rPr lang="en-US" sz="1700" dirty="0" err="1"/>
              <a:t>thiết</a:t>
            </a:r>
            <a:r>
              <a:rPr lang="en-US" sz="1700" dirty="0"/>
              <a:t>. </a:t>
            </a:r>
          </a:p>
          <a:p>
            <a:pPr marL="285750" indent="-285750">
              <a:buFontTx/>
              <a:buChar char="-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2149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1935-0691-4622-B93E-D8F2799D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Y13LT LẦN 2</a:t>
            </a:r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2A2CD80-6852-469B-AEF0-CB41E545E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29" y="1408289"/>
            <a:ext cx="8926958" cy="1551526"/>
          </a:xfrm>
        </p:spPr>
      </p:pic>
      <p:pic>
        <p:nvPicPr>
          <p:cNvPr id="5" name="Picture 5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765E9AD0-AE1D-40DA-9CD3-20865244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9" y="3056528"/>
            <a:ext cx="8920537" cy="1168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B5D58-CD45-4F4D-A2C8-7851AD2E80A8}"/>
              </a:ext>
            </a:extLst>
          </p:cNvPr>
          <p:cNvSpPr txBox="1"/>
          <p:nvPr/>
        </p:nvSpPr>
        <p:spPr>
          <a:xfrm>
            <a:off x="574208" y="4846779"/>
            <a:ext cx="56095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48. A (Adeno) </a:t>
            </a:r>
          </a:p>
          <a:p>
            <a:r>
              <a:rPr lang="en-US" dirty="0"/>
              <a:t>51. D </a:t>
            </a:r>
          </a:p>
        </p:txBody>
      </p:sp>
    </p:spTree>
    <p:extLst>
      <p:ext uri="{BB962C8B-B14F-4D97-AF65-F5344CB8AC3E}">
        <p14:creationId xmlns:p14="http://schemas.microsoft.com/office/powerpoint/2010/main" val="1944206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8713-A6B6-4A50-BD7C-2FE61AE1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5002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Y13LT LẦN 2</a:t>
            </a:r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905DABA-A610-4CA3-8749-DE64A2F0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4" y="931159"/>
            <a:ext cx="8605891" cy="1157305"/>
          </a:xfr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FBDED64-B3C9-4190-A0F4-E30D71F3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9" y="2231342"/>
            <a:ext cx="8606414" cy="1595192"/>
          </a:xfrm>
          <a:prstGeom prst="rect">
            <a:avLst/>
          </a:prstGeom>
        </p:spPr>
      </p:pic>
      <p:pic>
        <p:nvPicPr>
          <p:cNvPr id="3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D68B1D0-CDF4-46A0-80E7-3C83C0EA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54" y="3963242"/>
            <a:ext cx="8605891" cy="115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BD715-9EB4-452E-AEE2-908BC3B7DDFA}"/>
              </a:ext>
            </a:extLst>
          </p:cNvPr>
          <p:cNvSpPr txBox="1"/>
          <p:nvPr/>
        </p:nvSpPr>
        <p:spPr>
          <a:xfrm>
            <a:off x="547894" y="5557509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61. D</a:t>
            </a:r>
          </a:p>
          <a:p>
            <a:r>
              <a:rPr lang="en-US" dirty="0"/>
              <a:t>68. D</a:t>
            </a:r>
          </a:p>
          <a:p>
            <a:r>
              <a:rPr lang="en-US" dirty="0"/>
              <a:t>78. A</a:t>
            </a:r>
          </a:p>
        </p:txBody>
      </p:sp>
    </p:spTree>
    <p:extLst>
      <p:ext uri="{BB962C8B-B14F-4D97-AF65-F5344CB8AC3E}">
        <p14:creationId xmlns:p14="http://schemas.microsoft.com/office/powerpoint/2010/main" val="1856191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555A-8C45-452E-A637-7004C51E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78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Y12CQ LẦN 1</a:t>
            </a:r>
            <a:endParaRPr lang="en-US" dirty="0"/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F99B3BE-C688-49DA-A699-EBDB1C7C4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328" y="660108"/>
            <a:ext cx="8580205" cy="1691537"/>
          </a:xfr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4505F329-D5A5-4C29-B29E-84B754A7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52" y="2425364"/>
            <a:ext cx="8637997" cy="301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0595C-C7CB-4FB3-B82F-59E528B665B8}"/>
              </a:ext>
            </a:extLst>
          </p:cNvPr>
          <p:cNvSpPr txBox="1"/>
          <p:nvPr/>
        </p:nvSpPr>
        <p:spPr>
          <a:xfrm>
            <a:off x="420115" y="5510840"/>
            <a:ext cx="8019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 46. D, 69. A, 70. C</a:t>
            </a:r>
          </a:p>
        </p:txBody>
      </p:sp>
    </p:spTree>
    <p:extLst>
      <p:ext uri="{BB962C8B-B14F-4D97-AF65-F5344CB8AC3E}">
        <p14:creationId xmlns:p14="http://schemas.microsoft.com/office/powerpoint/2010/main" val="366974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DBB3-0F86-4686-9C43-A3EA057F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2383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Y12CQ LẦN 2</a:t>
            </a:r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3ADF395-B23A-45B8-AC61-8348D46F4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751" y="727930"/>
            <a:ext cx="7886700" cy="1581150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BC92B38-D396-4593-8882-93EDFFD9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1" y="2348051"/>
            <a:ext cx="6699801" cy="1667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2EB27-ED5C-4BD5-AE72-8E4DEB03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610" y="4015679"/>
            <a:ext cx="3630913" cy="2547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2C705-8948-464E-8779-2D81C6787CEB}"/>
              </a:ext>
            </a:extLst>
          </p:cNvPr>
          <p:cNvSpPr txBox="1"/>
          <p:nvPr/>
        </p:nvSpPr>
        <p:spPr>
          <a:xfrm>
            <a:off x="628650" y="4431203"/>
            <a:ext cx="76780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59. A</a:t>
            </a:r>
          </a:p>
          <a:p>
            <a:r>
              <a:rPr lang="en-US" dirty="0"/>
              <a:t>72. 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9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517" y="2112579"/>
            <a:ext cx="6890830" cy="34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88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6F8006A6-F7DA-4A98-8354-313B561C6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70" y="814352"/>
            <a:ext cx="8083550" cy="2617788"/>
          </a:xfr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931062B-AAB7-4F61-B0D8-E0B48966C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70" y="3570966"/>
            <a:ext cx="8083550" cy="1700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9896D-18A8-4205-9EFF-38234609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28" y="104074"/>
            <a:ext cx="8408193" cy="629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Y12LT LẦN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4AA37-5259-4017-AF5D-58E6C939D930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7DEDA-457B-4522-9229-E98887508C2D}"/>
              </a:ext>
            </a:extLst>
          </p:cNvPr>
          <p:cNvSpPr txBox="1"/>
          <p:nvPr/>
        </p:nvSpPr>
        <p:spPr>
          <a:xfrm>
            <a:off x="607781" y="2353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cs typeface="Calibri"/>
              </a:rPr>
              <a:t>Y12LT LẦN 2</a:t>
            </a:r>
            <a:endParaRPr lang="en-US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9B841-F48A-4F6D-9C5F-B03F428310AB}"/>
              </a:ext>
            </a:extLst>
          </p:cNvPr>
          <p:cNvSpPr txBox="1"/>
          <p:nvPr/>
        </p:nvSpPr>
        <p:spPr>
          <a:xfrm>
            <a:off x="607780" y="5537512"/>
            <a:ext cx="78390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48. </a:t>
            </a:r>
            <a:r>
              <a:rPr lang="en-US" dirty="0" err="1"/>
              <a:t>thắc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13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18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trục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đồi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yên</a:t>
            </a:r>
            <a:r>
              <a:rPr lang="en-US" dirty="0"/>
              <a:t> </a:t>
            </a:r>
            <a:r>
              <a:rPr lang="en-US" dirty="0" err="1"/>
              <a:t>không</a:t>
            </a:r>
            <a:endParaRPr lang="en-US" dirty="0"/>
          </a:p>
          <a:p>
            <a:r>
              <a:rPr lang="en-US" dirty="0"/>
              <a:t>55. D</a:t>
            </a:r>
          </a:p>
        </p:txBody>
      </p:sp>
    </p:spTree>
    <p:extLst>
      <p:ext uri="{BB962C8B-B14F-4D97-AF65-F5344CB8AC3E}">
        <p14:creationId xmlns:p14="http://schemas.microsoft.com/office/powerpoint/2010/main" val="3853665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C786-1824-4A04-8B94-9A7DFC0D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16474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Y12LT LẦN 2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E009009-89FB-4884-BEFB-FEA33DB1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796" y="897661"/>
            <a:ext cx="8271980" cy="33304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19C0F-9216-41AC-9B6C-55B0BAE15BC2}"/>
              </a:ext>
            </a:extLst>
          </p:cNvPr>
          <p:cNvSpPr txBox="1"/>
          <p:nvPr/>
        </p:nvSpPr>
        <p:spPr>
          <a:xfrm>
            <a:off x="508422" y="5116493"/>
            <a:ext cx="8271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 </a:t>
            </a:r>
          </a:p>
          <a:p>
            <a:r>
              <a:rPr lang="en-US" dirty="0"/>
              <a:t>58. A, </a:t>
            </a:r>
            <a:r>
              <a:rPr lang="en-US" dirty="0" err="1"/>
              <a:t>chiêu</a:t>
            </a:r>
            <a:r>
              <a:rPr lang="en-US" dirty="0"/>
              <a:t> </a:t>
            </a:r>
            <a:r>
              <a:rPr lang="en-US" dirty="0" err="1"/>
              <a:t>mộ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ra, ko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, ko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r>
              <a:rPr lang="en-US" dirty="0"/>
              <a:t>59. 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45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066E-047B-4754-B178-F663C608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3C96F-1545-41AF-8D0F-AC7F887BF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940"/>
            <a:ext cx="7886700" cy="734331"/>
          </a:xfrm>
        </p:spPr>
        <p:txBody>
          <a:bodyPr/>
          <a:lstStyle/>
          <a:p>
            <a:r>
              <a:rPr lang="en-US" dirty="0"/>
              <a:t>HK2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2020-2021 Y15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D1FAC-C227-4BFF-9FA4-1DC9B4485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70" y="522515"/>
            <a:ext cx="8019772" cy="609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EA428D-8DF9-4061-9FEC-24CF03F21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14" b="-1"/>
          <a:stretch/>
        </p:blipFill>
        <p:spPr>
          <a:xfrm>
            <a:off x="261257" y="0"/>
            <a:ext cx="8621486" cy="64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5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DE78-7369-4FE6-9FDE-C1A4D1D6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327FB-B523-421E-8CE9-524A488B8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10199"/>
            <a:ext cx="7886700" cy="766763"/>
          </a:xfrm>
        </p:spPr>
        <p:txBody>
          <a:bodyPr/>
          <a:lstStyle/>
          <a:p>
            <a:r>
              <a:rPr lang="en-US" dirty="0"/>
              <a:t>Note: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B0478-7435-4FEC-A137-01C811FE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1" y="590153"/>
            <a:ext cx="8343635" cy="44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7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2CA6-581D-4B99-B762-43041E3B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35573-E1AE-462C-8A5F-EBA53E3D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AD107-1DC4-4D98-9350-A057C160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0" y="-2275"/>
            <a:ext cx="8184089" cy="3936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92EA4-BB39-4944-BFBC-1FB30BDEF424}"/>
              </a:ext>
            </a:extLst>
          </p:cNvPr>
          <p:cNvSpPr txBox="1"/>
          <p:nvPr/>
        </p:nvSpPr>
        <p:spPr>
          <a:xfrm>
            <a:off x="628650" y="57153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86C63-3BEB-4F3A-B1D6-B534EFA69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90" y="4101093"/>
            <a:ext cx="8390360" cy="18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49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4A1C-5114-413D-A1C9-92342874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6634-0A1D-4D5F-AF9D-1CC8CB83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49685"/>
            <a:ext cx="7886700" cy="527277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8BD5B-FDE9-4C00-B314-0DA3B9DA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7" y="99391"/>
            <a:ext cx="8424141" cy="633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A919-4CEA-4690-AC10-C7486C7C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7E14-EB8C-4342-B3A3-47C5344A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9053"/>
            <a:ext cx="7886700" cy="717910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7C6AC-1A1C-402A-85F8-AC3999FB8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43888">
            <a:off x="779972" y="245151"/>
            <a:ext cx="7584054" cy="3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44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DF61-FD4D-4E38-9E89-1BBAF8DC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3D6F7-BD69-45E4-9FDA-5C2BE19A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27913"/>
            <a:ext cx="7886700" cy="549049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D9850-862A-4FEE-AB8A-F825E91F3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225"/>
            <a:ext cx="9144000" cy="53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76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1856-F8CB-438B-954A-A32B4A1C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6BEE-6DF2-4C7B-A98A-5A4F4E520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5E295-3565-49A1-B685-42C5FD01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5" y="58885"/>
            <a:ext cx="8423989" cy="6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7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27907"/>
            <a:ext cx="7184150" cy="49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4A21-F73B-4E00-B4FE-EA49F7F4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635FD-1460-4B8E-A95E-0A2A97C38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64629"/>
            <a:ext cx="7886700" cy="712334"/>
          </a:xfrm>
        </p:spPr>
        <p:txBody>
          <a:bodyPr/>
          <a:lstStyle/>
          <a:p>
            <a:r>
              <a:rPr lang="en-US" dirty="0"/>
              <a:t>Note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E58B2-A74E-468D-ACFB-FB52576EE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7530">
            <a:off x="432915" y="482412"/>
            <a:ext cx="8557751" cy="34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05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9D11-1BBB-4D51-A4E6-83A44A56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95" y="179094"/>
            <a:ext cx="7886700" cy="444019"/>
          </a:xfrm>
        </p:spPr>
        <p:txBody>
          <a:bodyPr>
            <a:normAutofit fontScale="90000"/>
          </a:bodyPr>
          <a:lstStyle/>
          <a:p>
            <a:r>
              <a:rPr lang="en-US" dirty="0"/>
              <a:t>HK1 y15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1B7B3-67F1-448A-9712-EED860AD1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098C0-80B4-4674-B2A9-52BD8D15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" y="623113"/>
            <a:ext cx="7638444" cy="4653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7E82EF-AE0D-4A32-B917-FC8D69269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3" y="5228530"/>
            <a:ext cx="9033067" cy="151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56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72F4-2844-4D2C-B120-B25AB1BA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208A3-5DF1-4828-9308-CE0E0FE04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54424-EBE1-4D97-81F5-18140A40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9" y="0"/>
            <a:ext cx="87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2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2E06-A419-4F01-A983-A7015305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Y15 hk2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8C0BF-D4D4-4AE6-BEDE-6F5D721CE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101" y="1253331"/>
            <a:ext cx="7242192" cy="4351338"/>
          </a:xfrm>
        </p:spPr>
      </p:pic>
    </p:spTree>
    <p:extLst>
      <p:ext uri="{BB962C8B-B14F-4D97-AF65-F5344CB8AC3E}">
        <p14:creationId xmlns:p14="http://schemas.microsoft.com/office/powerpoint/2010/main" val="4264442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0AB0-5AE8-4CC9-A2FA-95D8E4A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5EEBE-36A2-4A14-BD0F-51F279B22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E9C20-DA88-4A50-8ABF-EE3F7E2E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905"/>
            <a:ext cx="9144000" cy="5864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81D8F-73B6-46E9-8F49-9164884A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867" y="2497281"/>
            <a:ext cx="6091615" cy="13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9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D866-2DEC-4D6C-BC06-54DE7C83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8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y14 hk1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C6E4-3EF7-49C3-97C2-AE353A1C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D88CC-DBCC-49B6-A63C-A7A9EDB95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3" y="681037"/>
            <a:ext cx="9059539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0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9A94-644B-4AA3-BCE6-1FD3EE70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2A3B2-3806-4412-BD5E-C981D233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02085"/>
            <a:ext cx="7886700" cy="3748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8E57B-ABE6-4E8E-8742-EAC190690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26" y="485608"/>
            <a:ext cx="8116433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96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6680-EBDF-4458-B752-790635A3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CAE1E-E10E-4B51-9BE8-D67A4FAF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DC693-5091-4693-8A27-924F0CBD5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3" y="256828"/>
            <a:ext cx="8430802" cy="4972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BA94F-7597-449C-AB42-693A5A15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13" y="5232712"/>
            <a:ext cx="8423252" cy="1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71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7569-2F29-44EC-95DD-8B281994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4B43-5B7E-4597-998D-77823745D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C492F-AD49-487B-8A46-8A1D7A421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8" y="0"/>
            <a:ext cx="8819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0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9B5E-76E1-42E4-8A67-9250FF1D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Y14 hk2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09A2C-7950-4EDA-99E1-A97E89168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2566" y="1253330"/>
            <a:ext cx="8598687" cy="5015901"/>
          </a:xfrm>
        </p:spPr>
      </p:pic>
    </p:spTree>
    <p:extLst>
      <p:ext uri="{BB962C8B-B14F-4D97-AF65-F5344CB8AC3E}">
        <p14:creationId xmlns:p14="http://schemas.microsoft.com/office/powerpoint/2010/main" val="93776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719137"/>
            <a:ext cx="6498513" cy="464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46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8CA4-4BF9-4195-A9BA-23AAC940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97232-FBFA-4327-B1EF-817EA5CD4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328" y="240225"/>
            <a:ext cx="8631207" cy="5706663"/>
          </a:xfrm>
        </p:spPr>
      </p:pic>
    </p:spTree>
    <p:extLst>
      <p:ext uri="{BB962C8B-B14F-4D97-AF65-F5344CB8AC3E}">
        <p14:creationId xmlns:p14="http://schemas.microsoft.com/office/powerpoint/2010/main" val="3709968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E741-EDDC-44B3-8C95-5E48BB41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CCC86-6E07-4FEB-8072-79A99372D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860C4-333C-4D89-B31E-190ACE2A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2" y="0"/>
            <a:ext cx="7620113" cy="59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06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06AB-62C4-4755-89A9-A66FBB58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295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Hk</a:t>
            </a:r>
            <a:r>
              <a:rPr lang="en-US" dirty="0"/>
              <a:t> II, </a:t>
            </a:r>
            <a:r>
              <a:rPr lang="en-US" dirty="0" err="1"/>
              <a:t>lần</a:t>
            </a:r>
            <a:r>
              <a:rPr lang="en-US" dirty="0"/>
              <a:t> 2 </a:t>
            </a:r>
            <a:r>
              <a:rPr lang="en-US" dirty="0" err="1"/>
              <a:t>năm</a:t>
            </a:r>
            <a:r>
              <a:rPr lang="en-US" dirty="0"/>
              <a:t> 2018-2019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C3EF5-FB1A-40FC-8CE1-D54B2F98B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734" y="847477"/>
            <a:ext cx="8724532" cy="5260974"/>
          </a:xfrm>
        </p:spPr>
      </p:pic>
    </p:spTree>
    <p:extLst>
      <p:ext uri="{BB962C8B-B14F-4D97-AF65-F5344CB8AC3E}">
        <p14:creationId xmlns:p14="http://schemas.microsoft.com/office/powerpoint/2010/main" val="2941493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819A-E783-4631-864A-1A514CB0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D9B1-012A-4DC3-A5BA-8AC70E0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49685"/>
            <a:ext cx="7886700" cy="527277"/>
          </a:xfrm>
        </p:spPr>
        <p:txBody>
          <a:bodyPr>
            <a:normAutofit/>
          </a:bodyPr>
          <a:lstStyle/>
          <a:p>
            <a:r>
              <a:rPr lang="en-US" dirty="0"/>
              <a:t>Note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4F233-EBEF-4268-A83C-474A7D1F5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7" y="365126"/>
            <a:ext cx="8772999" cy="20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58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F7A63-55A0-4BC2-82A2-DF4083EA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8DC33-663C-472B-B779-C87BD068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528397"/>
            <a:ext cx="7886700" cy="648566"/>
          </a:xfrm>
        </p:spPr>
        <p:txBody>
          <a:bodyPr/>
          <a:lstStyle/>
          <a:p>
            <a:r>
              <a:rPr lang="en-US" dirty="0"/>
              <a:t>Note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8956F-D461-45C8-9A31-E16EE067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9" y="215993"/>
            <a:ext cx="900238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66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C946-A82F-44F8-BDD9-177ACE42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D51F8-9871-496B-815A-6E51187B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06059-BE6D-46FA-A283-80880ECF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2" y="49356"/>
            <a:ext cx="8335538" cy="3429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647A6-CE86-460A-B2B8-5EF452A5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" y="3607833"/>
            <a:ext cx="8223805" cy="2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1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8B7A-9F96-4230-873E-A35A6C48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HK II, 2018-2019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73863-85DA-414D-9028-A7D113D88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79579-FB5E-425F-B77F-DC21903A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3" y="838201"/>
            <a:ext cx="9059539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57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A454-8C35-4F2C-A204-1702431C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B898-89E6-42DF-BCD3-E607AE810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540829"/>
            <a:ext cx="7886700" cy="636134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A1724-239E-4C4A-9782-FD018BF79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7" y="548878"/>
            <a:ext cx="8829718" cy="27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43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3839-F8AD-4786-9B64-D455DCFD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F9E6A-95D5-4534-B8D4-7C7C1B0D4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86399"/>
            <a:ext cx="7886700" cy="690563"/>
          </a:xfrm>
        </p:spPr>
        <p:txBody>
          <a:bodyPr/>
          <a:lstStyle/>
          <a:p>
            <a:r>
              <a:rPr lang="en-US" dirty="0"/>
              <a:t>Note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AD6DB-7275-4B57-A3A3-8B9BD9AB0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" y="116695"/>
            <a:ext cx="8524641" cy="44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0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0753-0F81-4BAE-A548-93B450F4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3329-5ED2-4A98-B16C-CC61AB667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21" y="5519057"/>
            <a:ext cx="7886700" cy="657906"/>
          </a:xfrm>
        </p:spPr>
        <p:txBody>
          <a:bodyPr/>
          <a:lstStyle/>
          <a:p>
            <a:r>
              <a:rPr lang="en-US" dirty="0"/>
              <a:t>Note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7E37B-3AE8-417B-B2CC-C00FEB98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349"/>
            <a:ext cx="9144000" cy="427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C6D37-6F96-4E2C-81BD-89A102BE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031"/>
            <a:ext cx="825137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9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27907"/>
            <a:ext cx="7645784" cy="43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49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C40C-BAB7-4483-B306-335FA709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621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Hk</a:t>
            </a:r>
            <a:r>
              <a:rPr lang="en-US" dirty="0"/>
              <a:t> II, </a:t>
            </a:r>
            <a:r>
              <a:rPr lang="en-US" dirty="0" err="1"/>
              <a:t>lần</a:t>
            </a:r>
            <a:r>
              <a:rPr lang="en-US" dirty="0"/>
              <a:t> 2, 2017-2018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22DE-B835-42E5-8ED6-2F64992C9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562599"/>
            <a:ext cx="7886700" cy="614363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9321B-484D-4B42-A2B3-A6F3C3B9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73" y="556243"/>
            <a:ext cx="8268854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8A0D-55A3-42DC-82A0-C7AEC537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0A7FB-9FB7-4E9C-8B35-66C910006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59D69-5D40-4C1A-9F43-C6877129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7" y="147179"/>
            <a:ext cx="8678486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46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5A03-6780-4D36-9396-712DF5C9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40417"/>
          </a:xfrm>
        </p:spPr>
        <p:txBody>
          <a:bodyPr>
            <a:normAutofit fontScale="90000"/>
          </a:bodyPr>
          <a:lstStyle/>
          <a:p>
            <a:r>
              <a:rPr lang="en-US" dirty="0"/>
              <a:t>HK I, </a:t>
            </a:r>
            <a:r>
              <a:rPr lang="en-US" dirty="0" err="1"/>
              <a:t>lần</a:t>
            </a:r>
            <a:r>
              <a:rPr lang="en-US" dirty="0"/>
              <a:t> 1, 2017-2018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C1D2-11A9-4DC7-8939-9691E5CBB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68685"/>
            <a:ext cx="7886700" cy="908277"/>
          </a:xfrm>
        </p:spPr>
        <p:txBody>
          <a:bodyPr/>
          <a:lstStyle/>
          <a:p>
            <a:r>
              <a:rPr lang="en-US" dirty="0"/>
              <a:t>Note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4A09-6F34-4B02-9D3B-11B89DB30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9" y="573428"/>
            <a:ext cx="8603101" cy="39359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0122F0-6B28-43A8-A2EC-6C82B8708C6C}"/>
                  </a:ext>
                </a:extLst>
              </p14:cNvPr>
              <p14:cNvContentPartPr/>
              <p14:nvPr/>
            </p14:nvContentPartPr>
            <p14:xfrm>
              <a:off x="1032443" y="3486550"/>
              <a:ext cx="248760" cy="4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0122F0-6B28-43A8-A2EC-6C82B8708C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803" y="3477550"/>
                <a:ext cx="2664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080974-C571-4137-A2E8-61954C39880F}"/>
                  </a:ext>
                </a:extLst>
              </p14:cNvPr>
              <p14:cNvContentPartPr/>
              <p14:nvPr/>
            </p14:nvContentPartPr>
            <p14:xfrm>
              <a:off x="992843" y="4293310"/>
              <a:ext cx="181080" cy="7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080974-C571-4137-A2E8-61954C3988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3843" y="4284670"/>
                <a:ext cx="19872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9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38FF-EBDA-4CE4-839F-F4C88F9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0B02D-180D-4FE9-8B7B-A6DBE165E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6BD0D-0149-49B6-9ED4-490ED890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6" y="39318"/>
            <a:ext cx="8201122" cy="62034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90DA59-E937-4E7B-B46A-F76F3E153C61}"/>
                  </a:ext>
                </a:extLst>
              </p14:cNvPr>
              <p14:cNvContentPartPr/>
              <p14:nvPr/>
            </p14:nvContentPartPr>
            <p14:xfrm>
              <a:off x="748763" y="1841201"/>
              <a:ext cx="115920" cy="2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90DA59-E937-4E7B-B46A-F76F3E153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763" y="1832561"/>
                <a:ext cx="133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3BF261-AEA1-4B8F-AB75-6E29A2E2687F}"/>
                  </a:ext>
                </a:extLst>
              </p14:cNvPr>
              <p14:cNvContentPartPr/>
              <p14:nvPr/>
            </p14:nvContentPartPr>
            <p14:xfrm>
              <a:off x="488483" y="4669001"/>
              <a:ext cx="253800" cy="9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3BF261-AEA1-4B8F-AB75-6E29A2E268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843" y="4660361"/>
                <a:ext cx="2714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551624-5CF6-4E54-A3FE-E450CE288A1F}"/>
                  </a:ext>
                </a:extLst>
              </p14:cNvPr>
              <p14:cNvContentPartPr/>
              <p14:nvPr/>
            </p14:nvContentPartPr>
            <p14:xfrm>
              <a:off x="346643" y="6324281"/>
              <a:ext cx="208080" cy="123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551624-5CF6-4E54-A3FE-E450CE288A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643" y="6315641"/>
                <a:ext cx="2257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E10CCAF-8DC4-4516-8CA4-B0F2F37498AF}"/>
                  </a:ext>
                </a:extLst>
              </p14:cNvPr>
              <p14:cNvContentPartPr/>
              <p14:nvPr/>
            </p14:nvContentPartPr>
            <p14:xfrm>
              <a:off x="669563" y="2736881"/>
              <a:ext cx="163440" cy="6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E10CCAF-8DC4-4516-8CA4-B0F2F37498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0923" y="2727881"/>
                <a:ext cx="181080" cy="78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FA2AF16-265C-40AF-89F5-ED8CCBFC34F2}"/>
              </a:ext>
            </a:extLst>
          </p:cNvPr>
          <p:cNvSpPr/>
          <p:nvPr/>
        </p:nvSpPr>
        <p:spPr>
          <a:xfrm>
            <a:off x="5786993" y="2165794"/>
            <a:ext cx="1403216" cy="9770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93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1FA3-A59F-4788-AAA6-3AC79376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1, hk1 2018-2019, y12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72816-60E5-4F9A-9ABF-A3E587D0E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2EEE2-DD18-4579-A20F-3EDEDCB9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47" y="1047417"/>
            <a:ext cx="738290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8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292C-1883-4751-B4B8-5248C861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963C-127A-4B13-A5F6-EB0868AEF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8E6A1-A2AB-4649-A0E5-C379BA14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9" y="11868"/>
            <a:ext cx="7668695" cy="57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46B26-119C-43E8-B4CC-D41CAFED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9" y="452728"/>
            <a:ext cx="8297433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05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A1F0-FEA0-40EC-B14A-F560E609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35707-7DB2-44A9-A16C-22AE705D4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921EE-4C95-42C1-8FC3-91E8B76A9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9" y="231052"/>
            <a:ext cx="855464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5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9C44-CC2E-4674-B641-1E2E0E9C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hk2, 2018-2019 y12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B795-6293-4488-B4C5-169697447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82BC6-2140-403E-9180-36C636B8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6" y="1027907"/>
            <a:ext cx="913575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01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520E-9C59-404E-B2BC-0BF2942B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DF94C-1860-49AD-A8E9-D204BA218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00BD1-66FC-4296-960B-36396379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94" y="274478"/>
            <a:ext cx="8507012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6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7A69-3286-4730-B0D9-22A0FEC6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324ED-5D31-4863-9FC9-0FED50CB8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08E6F-C403-4880-9DB3-CFB83E7E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6"/>
            <a:ext cx="8649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70" y="1345914"/>
            <a:ext cx="8081660" cy="412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72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E3A2-A395-42C2-9B9F-1F75AA7C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6" y="82255"/>
            <a:ext cx="7886700" cy="391392"/>
          </a:xfrm>
        </p:spPr>
        <p:txBody>
          <a:bodyPr>
            <a:normAutofit fontScale="90000"/>
          </a:bodyPr>
          <a:lstStyle/>
          <a:p>
            <a:r>
              <a:rPr lang="en-US" dirty="0"/>
              <a:t>Y11 hk1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672453-796C-4FD8-A35F-C1BFCFFD9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97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597D-B98F-43D4-B87A-8F7DF012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8F32-ADFD-430D-B619-E5EF9323B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70E9D-875D-4257-AEA4-398F305C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7" y="0"/>
            <a:ext cx="863224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10A782-924E-4904-8914-D8D5841C6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22407" y="3357019"/>
            <a:ext cx="4251057" cy="35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5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F29B-8C3C-41C4-913C-268A397F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C38A-B7EA-46C6-A89F-A673E98CD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4FC7-1F14-497C-AFDD-720F6B8C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3" y="365126"/>
            <a:ext cx="8815537" cy="3516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34992-8937-467B-891D-2AA1E906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745" y="3127183"/>
            <a:ext cx="5811885" cy="29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585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AFD1-75AF-4826-977E-E5B8CDBB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Y11 hk2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D483-3907-40FF-B42B-430B0D880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9A2D4-B6DA-45CF-AC83-A8271D4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32"/>
            <a:ext cx="9144000" cy="359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90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9D84-22E4-4352-9F4C-0189BC7D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B83A-DEC1-42F3-A48D-671CE9827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6C3D8-6B31-4437-95E4-358899E2E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71"/>
            <a:ext cx="9144000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6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E31B-2E41-44BF-A0D7-035DBF61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Y15 </a:t>
            </a:r>
            <a:r>
              <a:rPr lang="en-US" dirty="0" err="1"/>
              <a:t>lần</a:t>
            </a:r>
            <a:r>
              <a:rPr lang="en-US" dirty="0"/>
              <a:t> 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30D9-0F0F-4472-8223-BA0D867E9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3532F-39ED-4EC5-BC52-BDFA09135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9" y="1428471"/>
            <a:ext cx="864038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807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4500-DF47-4E48-8A6B-41DDC9C7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0E88D-A03F-478A-9ABE-210AC06DA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D3457-2943-420F-9519-EEC838CF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8377" cy="278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783A4-DB9B-45E2-93C8-3994817C7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" y="2924436"/>
            <a:ext cx="5778733" cy="38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19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FCCB-08C0-40DB-B1BD-C2EFA090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9016-C239-4A3B-8DD7-59AECCEA9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82A1B-E559-4914-9BA6-295A849A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143"/>
            <a:ext cx="8515350" cy="64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13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8E81-0E95-4593-84A6-32228E38B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3D6A2-550E-4368-9C33-306774305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B5210-78DE-4458-87C9-44957359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830" y="0"/>
            <a:ext cx="5218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42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180D-6193-415F-9B8A-F84E198D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A6AC-0F55-4D0E-9A9B-C85E745D6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67FC1-20E1-4AB5-AE3B-8C335AC4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9" y="1042654"/>
            <a:ext cx="713522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0" y="1027907"/>
            <a:ext cx="6952429" cy="48786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66648" y="3972910"/>
            <a:ext cx="3168869" cy="4729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912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B5CE-47D6-451A-98B3-B3C12A3E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75F449-CC03-42BA-8705-3B594F495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035" y="3185317"/>
            <a:ext cx="6000978" cy="294579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D2194-C1AB-4504-8D3D-06E88D00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35" y="1"/>
            <a:ext cx="6000978" cy="31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83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429E-0204-4FF9-BD68-FB05B584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A7A4A5-2847-47FC-8E53-99CDF23A2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100" y="2982036"/>
            <a:ext cx="5285194" cy="316268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4A4AF-0594-4C86-8A7B-7DC69302C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0"/>
            <a:ext cx="4104715" cy="27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6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7BAB-FF54-4327-B8C8-4358883E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643A-E163-4AC1-9CE6-D06B708F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2A769-9A69-4E38-B307-96E673BC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32699" cy="3373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AF55B-374E-4834-9523-13AEFCD9D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3965"/>
            <a:ext cx="4537276" cy="34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0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ECAD-143F-4FCA-BF95-851CCA72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0501-DFB9-4C96-8349-90EB1EC20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E840E-A9A3-4834-9E20-2EB510B3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9" y="1304628"/>
            <a:ext cx="7106642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1DD1-D057-43B2-ACA0-17567473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2ACE-80AC-425A-9392-1DDC6394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24AB6-3806-44F1-8BB4-539AC10A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95" y="385337"/>
            <a:ext cx="7059010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63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B800-4F8C-4327-B28E-6C1D590B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5465-7CF3-457C-89D4-1716E538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CD8EE-3732-44C5-A3B5-8DEA3D05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95" y="1285576"/>
            <a:ext cx="687801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8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8819-62E1-4F88-A1C0-0180D5D3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05D76-3126-4B21-A85F-64935BCB4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7DADF-5ECB-4E08-911F-F8411617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66" y="0"/>
            <a:ext cx="6813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3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2E71-FBC2-4436-8FDE-6E45ACAA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8F06-A300-4349-8D0E-CE1C88D6E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2A033-1452-4FD4-AE22-2485EF5C0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57" y="0"/>
            <a:ext cx="6752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732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8025-9AB0-4B47-81B2-B87D8F07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DE65-F77A-4D69-B0B5-ABFF93927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8B5A8-9F46-47B1-99A6-5189970E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24" y="0"/>
            <a:ext cx="4854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9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40BC-F77C-4007-AF8E-F5477E7F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BB31-C8CC-4214-BB22-4C1991A1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5D585-CBF4-45AA-8C93-165523800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2" y="177570"/>
            <a:ext cx="6309688" cy="293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37A3D-82ED-4618-8DDB-1111592D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242912"/>
            <a:ext cx="6494910" cy="33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DE6F-E485-4EAE-8654-93741E63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Y15 </a:t>
            </a:r>
            <a:r>
              <a:rPr lang="en-US" dirty="0" err="1"/>
              <a:t>lần</a:t>
            </a:r>
            <a:r>
              <a:rPr lang="en-US" dirty="0"/>
              <a:t> 1 TN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7BE19-6D39-4A77-B4BB-979712047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82B69-B8F9-4604-807A-E592DA6F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" y="1052424"/>
            <a:ext cx="8443677" cy="19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46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065D-2D76-4465-997A-CE43D840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D4B6-6CD1-4A5D-858D-C1E847764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2DB2A-0019-4282-8F0C-C6F85FF4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83" y="0"/>
            <a:ext cx="549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271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C686-FFF7-46C7-A93A-0C34D53E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A182-40C6-4C39-982C-6E92FB23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9E8E4-0427-452E-87A7-10F8854D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7" y="904522"/>
            <a:ext cx="7020905" cy="5048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002EFA-715F-49A6-9EC0-722361282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85" y="3136739"/>
            <a:ext cx="4729915" cy="29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314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43A5-64F3-4D3C-9C83-2447FC0D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900F-27EE-4B93-8D73-F0D3A04C3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FC0FA-75C3-4A49-86C5-8274A2DB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16" y="928338"/>
            <a:ext cx="693516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299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59CD-FD28-451F-B74C-4C887A6D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8537-BCF4-4A2E-8271-0EBBCD34D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F6BF3-B785-44E8-A250-62637E65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95" y="1109339"/>
            <a:ext cx="724001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01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4BF0-BB01-498C-B835-5551420F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9BFC-CDA0-441C-A445-C130FF60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144EB-257B-4A47-8066-E0B4C06E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003" y="0"/>
            <a:ext cx="5753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46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D2E9-2B15-426D-9FFE-36891D9E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99FE7-B71E-4C98-B3BD-55F8DD324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51E63-9D0C-4B49-B8B8-D6CFB05B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7" y="1714260"/>
            <a:ext cx="7020905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1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D797-D5F8-4B16-8078-8CBF6D35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57176"/>
          </a:xfrm>
        </p:spPr>
        <p:txBody>
          <a:bodyPr>
            <a:normAutofit fontScale="90000"/>
          </a:bodyPr>
          <a:lstStyle/>
          <a:p>
            <a:r>
              <a:rPr lang="en-US" dirty="0"/>
              <a:t>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D06ED-1B7B-427D-9C3D-2AA344179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A55B8-DEDF-413E-8ACC-72D98DFD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4286"/>
            <a:ext cx="9144000" cy="50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12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107EB-9734-4562-AC1E-D052F7A0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6654-0616-4937-94EA-37011B04B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9CEF3-0766-48E2-BAF9-BAA55FBE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975"/>
            <a:ext cx="9144000" cy="37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82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63AE-74DB-4897-8498-24688ADC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B4EB-0A4B-4646-89B8-E6436ACB9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8689A-7751-4A46-8158-33FC6145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8799"/>
            <a:ext cx="9144000" cy="37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763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1AFE-49B9-440D-829F-867C6F70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8389-2B5A-4537-9F48-0480A0D2C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E4A0A-80FE-49A4-B804-0562D7A2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4" y="528232"/>
            <a:ext cx="9107171" cy="5801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377096-04A7-422D-AE48-53F5AAF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388" y="2619153"/>
            <a:ext cx="5014008" cy="9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04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0A2621BEE0042A0B4BC2B54D4EC9B" ma:contentTypeVersion="14" ma:contentTypeDescription="Create a new document." ma:contentTypeScope="" ma:versionID="9ee080e914a5cb2a5579463da7a25b97">
  <xsd:schema xmlns:xsd="http://www.w3.org/2001/XMLSchema" xmlns:xs="http://www.w3.org/2001/XMLSchema" xmlns:p="http://schemas.microsoft.com/office/2006/metadata/properties" xmlns:ns3="577be9c3-6a27-4b01-80c6-190432c80724" xmlns:ns4="bf6c0388-61c9-42ca-a3e7-239f8bddd960" targetNamespace="http://schemas.microsoft.com/office/2006/metadata/properties" ma:root="true" ma:fieldsID="306c0315e3fc88c3137b44e7cc08970c" ns3:_="" ns4:_="">
    <xsd:import namespace="577be9c3-6a27-4b01-80c6-190432c80724"/>
    <xsd:import namespace="bf6c0388-61c9-42ca-a3e7-239f8bddd9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be9c3-6a27-4b01-80c6-190432c807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6c0388-61c9-42ca-a3e7-239f8bddd96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0DBA89-9942-41EA-AA2E-1ABD131ED8CA}">
  <ds:schemaRefs>
    <ds:schemaRef ds:uri="577be9c3-6a27-4b01-80c6-190432c80724"/>
    <ds:schemaRef ds:uri="http://purl.org/dc/elements/1.1/"/>
    <ds:schemaRef ds:uri="http://schemas.microsoft.com/office/2006/metadata/properties"/>
    <ds:schemaRef ds:uri="bf6c0388-61c9-42ca-a3e7-239f8bddd96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1AB5B68-1C10-4830-867D-BAE9178FF5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be9c3-6a27-4b01-80c6-190432c80724"/>
    <ds:schemaRef ds:uri="bf6c0388-61c9-42ca-a3e7-239f8bddd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8C7B82-20E2-4B34-9826-9E07B6ED69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2375</TotalTime>
  <Words>1760</Words>
  <Application>Microsoft Office PowerPoint</Application>
  <PresentationFormat>On-screen Show (4:3)</PresentationFormat>
  <Paragraphs>413</Paragraphs>
  <Slides>108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2" baseType="lpstr">
      <vt:lpstr>Arial</vt:lpstr>
      <vt:lpstr>Calibri</vt:lpstr>
      <vt:lpstr>Calibri Light</vt:lpstr>
      <vt:lpstr>Office Theme</vt:lpstr>
      <vt:lpstr>Slide 56 </vt:lpstr>
      <vt:lpstr>Y15 cuối kỳ lần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Y15 lần 1 TN </vt:lpstr>
      <vt:lpstr>PowerPoint Presentation</vt:lpstr>
      <vt:lpstr>PowerPoint Presentation</vt:lpstr>
      <vt:lpstr>PowerPoint Presentation</vt:lpstr>
      <vt:lpstr>Y14LT LẦN 1</vt:lpstr>
      <vt:lpstr>Trích câu 44-y14lt lần 1</vt:lpstr>
      <vt:lpstr>Y14LT LẦN 1</vt:lpstr>
      <vt:lpstr>Y14CQ LẦN 2</vt:lpstr>
      <vt:lpstr>Y14CQ LẦN 2</vt:lpstr>
      <vt:lpstr>YCQ 13 LẦN 1</vt:lpstr>
      <vt:lpstr>YCQ 13 LẦN 1 </vt:lpstr>
      <vt:lpstr>YLT 13 lần 1</vt:lpstr>
      <vt:lpstr>YLT 13 lần 1</vt:lpstr>
      <vt:lpstr>YLT 13 lần 1</vt:lpstr>
      <vt:lpstr>Y13CQ LẦN 2</vt:lpstr>
      <vt:lpstr>Y13CQ LẦN 2 </vt:lpstr>
      <vt:lpstr>Y13CQ LẦN 2</vt:lpstr>
      <vt:lpstr>Y13LT LẦN 2</vt:lpstr>
      <vt:lpstr>Y13LT LẦN 2</vt:lpstr>
      <vt:lpstr>Y12CQ LẦN 1</vt:lpstr>
      <vt:lpstr>Y12CQ LẦN 2</vt:lpstr>
      <vt:lpstr>Y12LT LẦN 2</vt:lpstr>
      <vt:lpstr>Y12LT LẦN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HK1 y15</vt:lpstr>
      <vt:lpstr>PowerPoint Presentation</vt:lpstr>
      <vt:lpstr>Y15 hk2</vt:lpstr>
      <vt:lpstr>PowerPoint Presentation</vt:lpstr>
      <vt:lpstr>Giữa kì y14 hk1</vt:lpstr>
      <vt:lpstr>PowerPoint Presentation</vt:lpstr>
      <vt:lpstr>PowerPoint Presentation</vt:lpstr>
      <vt:lpstr>PowerPoint Presentation</vt:lpstr>
      <vt:lpstr>Y14 hk2</vt:lpstr>
      <vt:lpstr>PowerPoint Presentation</vt:lpstr>
      <vt:lpstr>PowerPoint Presentation</vt:lpstr>
      <vt:lpstr>Hk II, lần 2 năm 2018-2019</vt:lpstr>
      <vt:lpstr>PowerPoint Presentation</vt:lpstr>
      <vt:lpstr>PowerPoint Presentation</vt:lpstr>
      <vt:lpstr>PowerPoint Presentation</vt:lpstr>
      <vt:lpstr>HK II, 2018-2019</vt:lpstr>
      <vt:lpstr>PowerPoint Presentation</vt:lpstr>
      <vt:lpstr>PowerPoint Presentation</vt:lpstr>
      <vt:lpstr>PowerPoint Presentation</vt:lpstr>
      <vt:lpstr>Hk II, lần 2, 2017-2018 </vt:lpstr>
      <vt:lpstr>PowerPoint Presentation</vt:lpstr>
      <vt:lpstr>HK I, lần 1, 2017-2018 </vt:lpstr>
      <vt:lpstr>PowerPoint Presentation</vt:lpstr>
      <vt:lpstr>Giữa kì 1, hk1 2018-2019, y12 </vt:lpstr>
      <vt:lpstr>PowerPoint Presentation</vt:lpstr>
      <vt:lpstr>PowerPoint Presentation</vt:lpstr>
      <vt:lpstr>Giữa kì hk2, 2018-2019 y12 </vt:lpstr>
      <vt:lpstr>PowerPoint Presentation</vt:lpstr>
      <vt:lpstr>PowerPoint Presentation</vt:lpstr>
      <vt:lpstr>Y11 hk1</vt:lpstr>
      <vt:lpstr>PowerPoint Presentation</vt:lpstr>
      <vt:lpstr>PowerPoint Presentation</vt:lpstr>
      <vt:lpstr>Y11 hk2 </vt:lpstr>
      <vt:lpstr>PowerPoint Presentation</vt:lpstr>
      <vt:lpstr>Y15 lần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Khác, MCQ1</vt:lpstr>
      <vt:lpstr>PowerPoint Presentation</vt:lpstr>
      <vt:lpstr>PowerPoint Presentation</vt:lpstr>
      <vt:lpstr>PowerPoint Presentation</vt:lpstr>
      <vt:lpstr>PowerPoint Presentation</vt:lpstr>
      <vt:lpstr>Sum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Bui Trong Tin</dc:creator>
  <cp:lastModifiedBy>Admin</cp:lastModifiedBy>
  <cp:revision>239</cp:revision>
  <dcterms:created xsi:type="dcterms:W3CDTF">2021-05-26T10:18:37Z</dcterms:created>
  <dcterms:modified xsi:type="dcterms:W3CDTF">2022-02-18T13:41:01Z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0x0101004190A2621BEE0042A0B4BC2B54D4EC9B</vt:lpwstr>
  </property>
</Properties>
</file>